
<file path=[Content_Types].xml><?xml version="1.0" encoding="utf-8"?>
<Types xmlns="http://schemas.openxmlformats.org/package/2006/content-types">
  <Default Extension="emf" ContentType="image/x-emf"/>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82"/>
  </p:notesMasterIdLst>
  <p:handoutMasterIdLst>
    <p:handoutMasterId r:id="rId83"/>
  </p:handoutMasterIdLst>
  <p:sldIdLst>
    <p:sldId id="256" r:id="rId2"/>
    <p:sldId id="392" r:id="rId3"/>
    <p:sldId id="257" r:id="rId4"/>
    <p:sldId id="258" r:id="rId5"/>
    <p:sldId id="261" r:id="rId6"/>
    <p:sldId id="262" r:id="rId7"/>
    <p:sldId id="311" r:id="rId8"/>
    <p:sldId id="402" r:id="rId9"/>
    <p:sldId id="401" r:id="rId10"/>
    <p:sldId id="404" r:id="rId11"/>
    <p:sldId id="403" r:id="rId12"/>
    <p:sldId id="405" r:id="rId13"/>
    <p:sldId id="331" r:id="rId14"/>
    <p:sldId id="259" r:id="rId15"/>
    <p:sldId id="312" r:id="rId16"/>
    <p:sldId id="330" r:id="rId17"/>
    <p:sldId id="329" r:id="rId18"/>
    <p:sldId id="333" r:id="rId19"/>
    <p:sldId id="334" r:id="rId20"/>
    <p:sldId id="335" r:id="rId21"/>
    <p:sldId id="336" r:id="rId22"/>
    <p:sldId id="406" r:id="rId23"/>
    <p:sldId id="260" r:id="rId24"/>
    <p:sldId id="408" r:id="rId25"/>
    <p:sldId id="409" r:id="rId26"/>
    <p:sldId id="420" r:id="rId27"/>
    <p:sldId id="410" r:id="rId28"/>
    <p:sldId id="411" r:id="rId29"/>
    <p:sldId id="412" r:id="rId30"/>
    <p:sldId id="421" r:id="rId31"/>
    <p:sldId id="413" r:id="rId32"/>
    <p:sldId id="422" r:id="rId33"/>
    <p:sldId id="414" r:id="rId34"/>
    <p:sldId id="429" r:id="rId35"/>
    <p:sldId id="430" r:id="rId36"/>
    <p:sldId id="431" r:id="rId37"/>
    <p:sldId id="415" r:id="rId38"/>
    <p:sldId id="432" r:id="rId39"/>
    <p:sldId id="434" r:id="rId40"/>
    <p:sldId id="416" r:id="rId41"/>
    <p:sldId id="435" r:id="rId42"/>
    <p:sldId id="433" r:id="rId43"/>
    <p:sldId id="417" r:id="rId44"/>
    <p:sldId id="436" r:id="rId45"/>
    <p:sldId id="418" r:id="rId46"/>
    <p:sldId id="437" r:id="rId47"/>
    <p:sldId id="438" r:id="rId48"/>
    <p:sldId id="439" r:id="rId49"/>
    <p:sldId id="419" r:id="rId50"/>
    <p:sldId id="440" r:id="rId51"/>
    <p:sldId id="441" r:id="rId52"/>
    <p:sldId id="407" r:id="rId53"/>
    <p:sldId id="346" r:id="rId54"/>
    <p:sldId id="361" r:id="rId55"/>
    <p:sldId id="344" r:id="rId56"/>
    <p:sldId id="423" r:id="rId57"/>
    <p:sldId id="358" r:id="rId58"/>
    <p:sldId id="345" r:id="rId59"/>
    <p:sldId id="347" r:id="rId60"/>
    <p:sldId id="442" r:id="rId61"/>
    <p:sldId id="443" r:id="rId62"/>
    <p:sldId id="444" r:id="rId63"/>
    <p:sldId id="452" r:id="rId64"/>
    <p:sldId id="451" r:id="rId65"/>
    <p:sldId id="453" r:id="rId66"/>
    <p:sldId id="445" r:id="rId67"/>
    <p:sldId id="446" r:id="rId68"/>
    <p:sldId id="447" r:id="rId69"/>
    <p:sldId id="448" r:id="rId70"/>
    <p:sldId id="449" r:id="rId71"/>
    <p:sldId id="450" r:id="rId72"/>
    <p:sldId id="454" r:id="rId73"/>
    <p:sldId id="455" r:id="rId74"/>
    <p:sldId id="456" r:id="rId75"/>
    <p:sldId id="457" r:id="rId76"/>
    <p:sldId id="458" r:id="rId77"/>
    <p:sldId id="424" r:id="rId78"/>
    <p:sldId id="425" r:id="rId79"/>
    <p:sldId id="426" r:id="rId80"/>
    <p:sldId id="427" r:id="rId8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00"/>
    <p:restoredTop sz="94712"/>
  </p:normalViewPr>
  <p:slideViewPr>
    <p:cSldViewPr snapToGrid="0" snapToObjects="1">
      <p:cViewPr varScale="1">
        <p:scale>
          <a:sx n="101" d="100"/>
          <a:sy n="101" d="100"/>
        </p:scale>
        <p:origin x="656" y="192"/>
      </p:cViewPr>
      <p:guideLst/>
    </p:cSldViewPr>
  </p:slideViewPr>
  <p:notesTextViewPr>
    <p:cViewPr>
      <p:scale>
        <a:sx n="1" d="1"/>
        <a:sy n="1" d="1"/>
      </p:scale>
      <p:origin x="0" y="0"/>
    </p:cViewPr>
  </p:notesTextViewPr>
  <p:notesViewPr>
    <p:cSldViewPr snapToGrid="0" snapToObjects="1">
      <p:cViewPr varScale="1">
        <p:scale>
          <a:sx n="81" d="100"/>
          <a:sy n="81" d="100"/>
        </p:scale>
        <p:origin x="3384"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74A0C4A-035D-F849-AE9B-5061782C042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76BA76E-FC66-A749-BF40-8F5682C18F3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05F462E-3B3F-2740-A7A5-EF9DCFF426BA}" type="datetimeFigureOut">
              <a:rPr lang="en-US" smtClean="0"/>
              <a:t>9/13/22</a:t>
            </a:fld>
            <a:endParaRPr lang="en-US"/>
          </a:p>
        </p:txBody>
      </p:sp>
      <p:sp>
        <p:nvSpPr>
          <p:cNvPr id="4" name="Footer Placeholder 3">
            <a:extLst>
              <a:ext uri="{FF2B5EF4-FFF2-40B4-BE49-F238E27FC236}">
                <a16:creationId xmlns:a16="http://schemas.microsoft.com/office/drawing/2014/main" id="{5E77F341-D1F6-8C43-BB59-3314C52601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F01FEB8-2A52-6848-B6F6-79A1BE45AB5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D6220E-69AA-EA4B-9E9A-32F54D48F69B}" type="slidenum">
              <a:rPr lang="en-US" smtClean="0"/>
              <a:t>‹#›</a:t>
            </a:fld>
            <a:endParaRPr lang="en-US"/>
          </a:p>
        </p:txBody>
      </p:sp>
    </p:spTree>
    <p:extLst>
      <p:ext uri="{BB962C8B-B14F-4D97-AF65-F5344CB8AC3E}">
        <p14:creationId xmlns:p14="http://schemas.microsoft.com/office/powerpoint/2010/main" val="2551551942"/>
      </p:ext>
    </p:extLst>
  </p:cSld>
  <p:clrMap bg1="lt1" tx1="dk1" bg2="lt2" tx2="dk2" accent1="accent1" accent2="accent2" accent3="accent3" accent4="accent4" accent5="accent5" accent6="accent6" hlink="hlink" folHlink="folHlink"/>
</p:handoutMaster>
</file>

<file path=ppt/media/image1.tiff>
</file>

<file path=ppt/media/image10.tiff>
</file>

<file path=ppt/media/image11.tiff>
</file>

<file path=ppt/media/image13.tiff>
</file>

<file path=ppt/media/image14.tiff>
</file>

<file path=ppt/media/image15.tiff>
</file>

<file path=ppt/media/image16.tiff>
</file>

<file path=ppt/media/image17.tiff>
</file>

<file path=ppt/media/image18.tiff>
</file>

<file path=ppt/media/image2.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BE5993-E962-314F-922D-09C00B8018FF}" type="datetimeFigureOut">
              <a:rPr lang="en-US" smtClean="0"/>
              <a:t>9/13/22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7EE90-AC1F-8749-AF8F-611491F29B58}" type="slidenum">
              <a:rPr lang="en-US" smtClean="0"/>
              <a:t>‹#›</a:t>
            </a:fld>
            <a:endParaRPr lang="en-US"/>
          </a:p>
        </p:txBody>
      </p:sp>
    </p:spTree>
    <p:extLst>
      <p:ext uri="{BB962C8B-B14F-4D97-AF65-F5344CB8AC3E}">
        <p14:creationId xmlns:p14="http://schemas.microsoft.com/office/powerpoint/2010/main" val="23790390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75749C-D813-A541-AFF6-E0E709C1677A}" type="datetime1">
              <a:rPr lang="en-US" smtClean="0"/>
              <a:t>9/13/22</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47BD9622-EAF0-4B44-878D-F1B5A9E888A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344519" y="4595127"/>
            <a:ext cx="2847481" cy="2262873"/>
          </a:xfrm>
          <a:prstGeom prst="rect">
            <a:avLst/>
          </a:prstGeom>
        </p:spPr>
      </p:pic>
    </p:spTree>
    <p:extLst>
      <p:ext uri="{BB962C8B-B14F-4D97-AF65-F5344CB8AC3E}">
        <p14:creationId xmlns:p14="http://schemas.microsoft.com/office/powerpoint/2010/main" val="3822210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C72CAE-D587-2B42-A820-7DC5AFD79821}" type="datetime1">
              <a:rPr lang="en-US" smtClean="0"/>
              <a:t>9/13/22</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61D03BE8-5AEE-5242-87F1-DC35DBE3D51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1630090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D3EC91-870B-F045-83B9-A90AD7B133B4}" type="datetime1">
              <a:rPr lang="en-US" smtClean="0"/>
              <a:t>9/13/22</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9C52C7B2-C61D-2642-895F-FDD68D88090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4068004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211B43-FB2F-BF44-8571-8949917BA74D}" type="datetime1">
              <a:rPr lang="en-US" smtClean="0"/>
              <a:t>9/13/22</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B9FD3254-2232-664B-94FC-D1CCFCB3DAF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37071306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DD8F2BC-0E0D-CB45-BFB8-B1CE361DBACE}" type="datetime1">
              <a:rPr lang="en-US" smtClean="0"/>
              <a:t>9/13/22</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725FCF10-C620-C348-A3EE-DACBDBE5B36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2792931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0AE0991-E64A-0A43-B09D-7644253DA61C}" type="datetime1">
              <a:rPr lang="en-US" smtClean="0"/>
              <a:t>9/13/22</a:t>
            </a:fld>
            <a:endParaRPr lang="en-US"/>
          </a:p>
        </p:txBody>
      </p:sp>
      <p:sp>
        <p:nvSpPr>
          <p:cNvPr id="6" name="Footer Placeholder 5"/>
          <p:cNvSpPr>
            <a:spLocks noGrp="1"/>
          </p:cNvSpPr>
          <p:nvPr>
            <p:ph type="ftr" sz="quarter" idx="11"/>
          </p:nvPr>
        </p:nvSpPr>
        <p:spPr/>
        <p:txBody>
          <a:bodyPr/>
          <a:lstStyle/>
          <a:p>
            <a:r>
              <a:rPr lang="en-US" dirty="0"/>
              <a:t>Tactical Computing Laboratories</a:t>
            </a:r>
          </a:p>
        </p:txBody>
      </p:sp>
      <p:sp>
        <p:nvSpPr>
          <p:cNvPr id="7" name="Slide Number Placeholder 6"/>
          <p:cNvSpPr>
            <a:spLocks noGrp="1"/>
          </p:cNvSpPr>
          <p:nvPr>
            <p:ph type="sldNum" sz="quarter" idx="12"/>
          </p:nvPr>
        </p:nvSpPr>
        <p:spPr/>
        <p:txBody>
          <a:bodyPr/>
          <a:lstStyle/>
          <a:p>
            <a:fld id="{BF141BA7-22A9-FB4B-9A91-D638BB38F485}" type="slidenum">
              <a:rPr lang="en-US" smtClean="0"/>
              <a:t>‹#›</a:t>
            </a:fld>
            <a:endParaRPr lang="en-US"/>
          </a:p>
        </p:txBody>
      </p:sp>
      <p:pic>
        <p:nvPicPr>
          <p:cNvPr id="8" name="Picture 7">
            <a:extLst>
              <a:ext uri="{FF2B5EF4-FFF2-40B4-BE49-F238E27FC236}">
                <a16:creationId xmlns:a16="http://schemas.microsoft.com/office/drawing/2014/main" id="{A37631D9-A066-BF46-B5AE-1495DAA8B44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1309444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E9D6CD-6096-D743-83B6-9C21BBF7AA7F}" type="datetime1">
              <a:rPr lang="en-US" smtClean="0"/>
              <a:t>9/13/22</a:t>
            </a:fld>
            <a:endParaRPr lang="en-US"/>
          </a:p>
        </p:txBody>
      </p:sp>
      <p:sp>
        <p:nvSpPr>
          <p:cNvPr id="8" name="Footer Placeholder 7"/>
          <p:cNvSpPr>
            <a:spLocks noGrp="1"/>
          </p:cNvSpPr>
          <p:nvPr>
            <p:ph type="ftr" sz="quarter" idx="11"/>
          </p:nvPr>
        </p:nvSpPr>
        <p:spPr/>
        <p:txBody>
          <a:bodyPr/>
          <a:lstStyle/>
          <a:p>
            <a:r>
              <a:rPr lang="en-US" dirty="0"/>
              <a:t>Tactical Computing Laboratories</a:t>
            </a:r>
          </a:p>
        </p:txBody>
      </p:sp>
      <p:sp>
        <p:nvSpPr>
          <p:cNvPr id="9" name="Slide Number Placeholder 8"/>
          <p:cNvSpPr>
            <a:spLocks noGrp="1"/>
          </p:cNvSpPr>
          <p:nvPr>
            <p:ph type="sldNum" sz="quarter" idx="12"/>
          </p:nvPr>
        </p:nvSpPr>
        <p:spPr/>
        <p:txBody>
          <a:bodyPr/>
          <a:lstStyle/>
          <a:p>
            <a:fld id="{BF141BA7-22A9-FB4B-9A91-D638BB38F485}" type="slidenum">
              <a:rPr lang="en-US" smtClean="0"/>
              <a:t>‹#›</a:t>
            </a:fld>
            <a:endParaRPr lang="en-US"/>
          </a:p>
        </p:txBody>
      </p:sp>
      <p:pic>
        <p:nvPicPr>
          <p:cNvPr id="10" name="Picture 9">
            <a:extLst>
              <a:ext uri="{FF2B5EF4-FFF2-40B4-BE49-F238E27FC236}">
                <a16:creationId xmlns:a16="http://schemas.microsoft.com/office/drawing/2014/main" id="{7641C591-56CB-584C-B22D-D7930A2A9F5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38565598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4DA997-4B2F-9F47-8DFD-B28EFC01BE1F}" type="datetime1">
              <a:rPr lang="en-US" smtClean="0"/>
              <a:t>9/13/22</a:t>
            </a:fld>
            <a:endParaRPr lang="en-US"/>
          </a:p>
        </p:txBody>
      </p:sp>
      <p:sp>
        <p:nvSpPr>
          <p:cNvPr id="4" name="Footer Placeholder 3"/>
          <p:cNvSpPr>
            <a:spLocks noGrp="1"/>
          </p:cNvSpPr>
          <p:nvPr>
            <p:ph type="ftr" sz="quarter" idx="11"/>
          </p:nvPr>
        </p:nvSpPr>
        <p:spPr/>
        <p:txBody>
          <a:bodyPr/>
          <a:lstStyle/>
          <a:p>
            <a:r>
              <a:rPr lang="en-US" dirty="0"/>
              <a:t>Tactical Computing Laboratories</a:t>
            </a:r>
          </a:p>
        </p:txBody>
      </p:sp>
      <p:sp>
        <p:nvSpPr>
          <p:cNvPr id="5" name="Slide Number Placeholder 4"/>
          <p:cNvSpPr>
            <a:spLocks noGrp="1"/>
          </p:cNvSpPr>
          <p:nvPr>
            <p:ph type="sldNum" sz="quarter" idx="12"/>
          </p:nvPr>
        </p:nvSpPr>
        <p:spPr/>
        <p:txBody>
          <a:bodyPr/>
          <a:lstStyle/>
          <a:p>
            <a:fld id="{BF141BA7-22A9-FB4B-9A91-D638BB38F485}" type="slidenum">
              <a:rPr lang="en-US" smtClean="0"/>
              <a:t>‹#›</a:t>
            </a:fld>
            <a:endParaRPr lang="en-US"/>
          </a:p>
        </p:txBody>
      </p:sp>
      <p:pic>
        <p:nvPicPr>
          <p:cNvPr id="6" name="Picture 5">
            <a:extLst>
              <a:ext uri="{FF2B5EF4-FFF2-40B4-BE49-F238E27FC236}">
                <a16:creationId xmlns:a16="http://schemas.microsoft.com/office/drawing/2014/main" id="{07FED855-EDEB-3046-80C9-3E3CC860743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2170479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17B195-DDF7-0D4C-AFF9-525BB5227ADC}" type="datetime1">
              <a:rPr lang="en-US" smtClean="0"/>
              <a:t>9/13/22</a:t>
            </a:fld>
            <a:endParaRPr lang="en-US"/>
          </a:p>
        </p:txBody>
      </p:sp>
      <p:sp>
        <p:nvSpPr>
          <p:cNvPr id="3" name="Footer Placeholder 2"/>
          <p:cNvSpPr>
            <a:spLocks noGrp="1"/>
          </p:cNvSpPr>
          <p:nvPr>
            <p:ph type="ftr" sz="quarter" idx="11"/>
          </p:nvPr>
        </p:nvSpPr>
        <p:spPr/>
        <p:txBody>
          <a:bodyPr/>
          <a:lstStyle/>
          <a:p>
            <a:r>
              <a:rPr lang="en-US" dirty="0"/>
              <a:t>Tactical Computing Laboratories</a:t>
            </a:r>
          </a:p>
        </p:txBody>
      </p:sp>
      <p:sp>
        <p:nvSpPr>
          <p:cNvPr id="4" name="Slide Number Placeholder 3"/>
          <p:cNvSpPr>
            <a:spLocks noGrp="1"/>
          </p:cNvSpPr>
          <p:nvPr>
            <p:ph type="sldNum" sz="quarter" idx="12"/>
          </p:nvPr>
        </p:nvSpPr>
        <p:spPr/>
        <p:txBody>
          <a:bodyPr/>
          <a:lstStyle/>
          <a:p>
            <a:fld id="{BF141BA7-22A9-FB4B-9A91-D638BB38F485}" type="slidenum">
              <a:rPr lang="en-US" smtClean="0"/>
              <a:t>‹#›</a:t>
            </a:fld>
            <a:endParaRPr lang="en-US"/>
          </a:p>
        </p:txBody>
      </p:sp>
      <p:pic>
        <p:nvPicPr>
          <p:cNvPr id="5" name="Picture 4">
            <a:extLst>
              <a:ext uri="{FF2B5EF4-FFF2-40B4-BE49-F238E27FC236}">
                <a16:creationId xmlns:a16="http://schemas.microsoft.com/office/drawing/2014/main" id="{8BAE4CAD-CD4C-6747-A2A7-935206E4C6A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4162760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8C4D72D-DC2E-7F4D-B137-3B335F9D8B92}" type="datetime1">
              <a:rPr lang="en-US" smtClean="0"/>
              <a:t>9/13/22</a:t>
            </a:fld>
            <a:endParaRPr lang="en-US"/>
          </a:p>
        </p:txBody>
      </p:sp>
      <p:sp>
        <p:nvSpPr>
          <p:cNvPr id="6" name="Footer Placeholder 5"/>
          <p:cNvSpPr>
            <a:spLocks noGrp="1"/>
          </p:cNvSpPr>
          <p:nvPr>
            <p:ph type="ftr" sz="quarter" idx="11"/>
          </p:nvPr>
        </p:nvSpPr>
        <p:spPr/>
        <p:txBody>
          <a:bodyPr/>
          <a:lstStyle/>
          <a:p>
            <a:r>
              <a:rPr lang="en-US" dirty="0"/>
              <a:t>Tactical Computing Laboratories</a:t>
            </a:r>
          </a:p>
        </p:txBody>
      </p:sp>
      <p:sp>
        <p:nvSpPr>
          <p:cNvPr id="7" name="Slide Number Placeholder 6"/>
          <p:cNvSpPr>
            <a:spLocks noGrp="1"/>
          </p:cNvSpPr>
          <p:nvPr>
            <p:ph type="sldNum" sz="quarter" idx="12"/>
          </p:nvPr>
        </p:nvSpPr>
        <p:spPr/>
        <p:txBody>
          <a:bodyPr/>
          <a:lstStyle/>
          <a:p>
            <a:fld id="{BF141BA7-22A9-FB4B-9A91-D638BB38F485}" type="slidenum">
              <a:rPr lang="en-US" smtClean="0"/>
              <a:t>‹#›</a:t>
            </a:fld>
            <a:endParaRPr lang="en-US"/>
          </a:p>
        </p:txBody>
      </p:sp>
      <p:pic>
        <p:nvPicPr>
          <p:cNvPr id="8" name="Picture 7">
            <a:extLst>
              <a:ext uri="{FF2B5EF4-FFF2-40B4-BE49-F238E27FC236}">
                <a16:creationId xmlns:a16="http://schemas.microsoft.com/office/drawing/2014/main" id="{04661502-5958-A14C-9127-3245450DA64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830950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0C307A9-1BDC-E340-8DF6-54487D3BF7EA}" type="datetime1">
              <a:rPr lang="en-US" smtClean="0"/>
              <a:t>9/13/22</a:t>
            </a:fld>
            <a:endParaRPr lang="en-US"/>
          </a:p>
        </p:txBody>
      </p:sp>
      <p:sp>
        <p:nvSpPr>
          <p:cNvPr id="6" name="Footer Placeholder 5"/>
          <p:cNvSpPr>
            <a:spLocks noGrp="1"/>
          </p:cNvSpPr>
          <p:nvPr>
            <p:ph type="ftr" sz="quarter" idx="11"/>
          </p:nvPr>
        </p:nvSpPr>
        <p:spPr/>
        <p:txBody>
          <a:bodyPr/>
          <a:lstStyle/>
          <a:p>
            <a:r>
              <a:rPr lang="en-US" dirty="0"/>
              <a:t>Tactical Computing Laboratories</a:t>
            </a:r>
          </a:p>
        </p:txBody>
      </p:sp>
      <p:sp>
        <p:nvSpPr>
          <p:cNvPr id="7" name="Slide Number Placeholder 6"/>
          <p:cNvSpPr>
            <a:spLocks noGrp="1"/>
          </p:cNvSpPr>
          <p:nvPr>
            <p:ph type="sldNum" sz="quarter" idx="12"/>
          </p:nvPr>
        </p:nvSpPr>
        <p:spPr/>
        <p:txBody>
          <a:bodyPr/>
          <a:lstStyle/>
          <a:p>
            <a:fld id="{BF141BA7-22A9-FB4B-9A91-D638BB38F485}" type="slidenum">
              <a:rPr lang="en-US" smtClean="0"/>
              <a:t>‹#›</a:t>
            </a:fld>
            <a:endParaRPr lang="en-US"/>
          </a:p>
        </p:txBody>
      </p:sp>
      <p:pic>
        <p:nvPicPr>
          <p:cNvPr id="8" name="Picture 7">
            <a:extLst>
              <a:ext uri="{FF2B5EF4-FFF2-40B4-BE49-F238E27FC236}">
                <a16:creationId xmlns:a16="http://schemas.microsoft.com/office/drawing/2014/main" id="{CF7D1458-210D-1842-B21E-A21B0C6F56C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2960525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9408AA-0BFA-D047-99E2-C9895342493A}" type="datetime1">
              <a:rPr lang="en-US" smtClean="0"/>
              <a:t>9/13/22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Tactical Computing Laboratories</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141BA7-22A9-FB4B-9A91-D638BB38F485}" type="slidenum">
              <a:rPr lang="en-US" smtClean="0"/>
              <a:t>‹#›</a:t>
            </a:fld>
            <a:endParaRPr lang="en-US"/>
          </a:p>
        </p:txBody>
      </p:sp>
    </p:spTree>
    <p:extLst>
      <p:ext uri="{BB962C8B-B14F-4D97-AF65-F5344CB8AC3E}">
        <p14:creationId xmlns:p14="http://schemas.microsoft.com/office/powerpoint/2010/main" val="267868539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lvm.org/docs/Passes.html#licm-loop-invariant-code-motion" TargetMode="External"/><Relationship Id="rId2" Type="http://schemas.openxmlformats.org/officeDocument/2006/relationships/hyperlink" Target="https://llvm.org/docs/Passes.html#simplifycfg-simplify-the-cfg"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www.systemarchitect.tech/index.php/stonecutter-language-spec/"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https://codedocs.xyz/opensocsysarch/CoreGen/group__StoneCutter.html" TargetMode="External"/><Relationship Id="rId1" Type="http://schemas.openxmlformats.org/officeDocument/2006/relationships/slideLayout" Target="../slideLayouts/slideLayout4.xml"/><Relationship Id="rId4" Type="http://schemas.openxmlformats.org/officeDocument/2006/relationships/image" Target="../media/image8.tiff"/></Relationships>
</file>

<file path=ppt/slides/_rels/slide1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hyperlink" Target="https://github.com/opensocsysarch/CoreGenTutorials"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hyperlink" Target="http://www.systemarchitect.tech/index.php/stonecutter-language-spec/" TargetMode="External"/><Relationship Id="rId2" Type="http://schemas.openxmlformats.org/officeDocument/2006/relationships/hyperlink" Target="http://www.systemarchitect.tech/" TargetMode="External"/><Relationship Id="rId1" Type="http://schemas.openxmlformats.org/officeDocument/2006/relationships/slideLayout" Target="../slideLayouts/slideLayout2.xml"/><Relationship Id="rId5" Type="http://schemas.openxmlformats.org/officeDocument/2006/relationships/hyperlink" Target="https://github.com/opensocsysarch/CoreGenTutorials" TargetMode="External"/><Relationship Id="rId4" Type="http://schemas.openxmlformats.org/officeDocument/2006/relationships/hyperlink" Target="http://www.systemarchitect.tech/index.php/tutorials/" TargetMode="External"/></Relationships>
</file>

<file path=ppt/slides/_rels/slide79.xml.rels><?xml version="1.0" encoding="UTF-8" standalone="yes"?>
<Relationships xmlns="http://schemas.openxmlformats.org/package/2006/relationships"><Relationship Id="rId3" Type="http://schemas.openxmlformats.org/officeDocument/2006/relationships/hyperlink" Target="https://github.com/opensocsysarch/CoreGen" TargetMode="External"/><Relationship Id="rId7" Type="http://schemas.openxmlformats.org/officeDocument/2006/relationships/hyperlink" Target="https://github.com/opensocsysarch/SystemArchitectRelease" TargetMode="External"/><Relationship Id="rId2" Type="http://schemas.openxmlformats.org/officeDocument/2006/relationships/hyperlink" Target="https://github.com/opensocsysarch" TargetMode="External"/><Relationship Id="rId1" Type="http://schemas.openxmlformats.org/officeDocument/2006/relationships/slideLayout" Target="../slideLayouts/slideLayout2.xml"/><Relationship Id="rId6" Type="http://schemas.openxmlformats.org/officeDocument/2006/relationships/hyperlink" Target="https://github.com/opensysarch/StoneCutterLanguageSpec" TargetMode="External"/><Relationship Id="rId5" Type="http://schemas.openxmlformats.org/officeDocument/2006/relationships/hyperlink" Target="https://github.com/opensocsysarch/CoreGenIRSpec" TargetMode="External"/><Relationship Id="rId4" Type="http://schemas.openxmlformats.org/officeDocument/2006/relationships/hyperlink" Target="https://github.com/opensocsysarch/CoreGenPorta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hyperlink" Target="http://www.systemarchitect.tech/index.php/list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54512-8184-4D4F-A0DE-518F63218922}"/>
              </a:ext>
            </a:extLst>
          </p:cNvPr>
          <p:cNvSpPr>
            <a:spLocks noGrp="1"/>
          </p:cNvSpPr>
          <p:nvPr>
            <p:ph type="ctrTitle"/>
          </p:nvPr>
        </p:nvSpPr>
        <p:spPr>
          <a:xfrm>
            <a:off x="1524000" y="1122363"/>
            <a:ext cx="9144000" cy="2387600"/>
          </a:xfrm>
        </p:spPr>
        <p:txBody>
          <a:bodyPr/>
          <a:lstStyle/>
          <a:p>
            <a:r>
              <a:rPr lang="en-US" dirty="0"/>
              <a:t>Design Concepts with System Architect: Level 2</a:t>
            </a:r>
          </a:p>
        </p:txBody>
      </p:sp>
      <p:sp>
        <p:nvSpPr>
          <p:cNvPr id="3" name="Subtitle 2">
            <a:extLst>
              <a:ext uri="{FF2B5EF4-FFF2-40B4-BE49-F238E27FC236}">
                <a16:creationId xmlns:a16="http://schemas.microsoft.com/office/drawing/2014/main" id="{6AA96288-658F-8D4F-8616-59E901F11B40}"/>
              </a:ext>
            </a:extLst>
          </p:cNvPr>
          <p:cNvSpPr>
            <a:spLocks noGrp="1"/>
          </p:cNvSpPr>
          <p:nvPr>
            <p:ph type="subTitle" idx="1"/>
          </p:nvPr>
        </p:nvSpPr>
        <p:spPr>
          <a:xfrm>
            <a:off x="1524000" y="3602038"/>
            <a:ext cx="9144000" cy="1655762"/>
          </a:xfrm>
        </p:spPr>
        <p:txBody>
          <a:bodyPr/>
          <a:lstStyle/>
          <a:p>
            <a:r>
              <a:rPr lang="en-US" dirty="0"/>
              <a:t>John Leidel</a:t>
            </a:r>
          </a:p>
          <a:p>
            <a:r>
              <a:rPr lang="en-US" dirty="0"/>
              <a:t>Chief Scientist, Tactical Computing Laboratories</a:t>
            </a:r>
          </a:p>
          <a:p>
            <a:r>
              <a:rPr lang="en-US" dirty="0" err="1"/>
              <a:t>ver</a:t>
            </a:r>
            <a:r>
              <a:rPr lang="en-US" dirty="0"/>
              <a:t> 2022.09.13</a:t>
            </a:r>
          </a:p>
        </p:txBody>
      </p:sp>
      <p:sp>
        <p:nvSpPr>
          <p:cNvPr id="4" name="Footer Placeholder 3">
            <a:extLst>
              <a:ext uri="{FF2B5EF4-FFF2-40B4-BE49-F238E27FC236}">
                <a16:creationId xmlns:a16="http://schemas.microsoft.com/office/drawing/2014/main" id="{908ADF67-0957-D74F-9088-434E514C7C6E}"/>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6078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5E106-4E78-5B4E-961F-D649891F1D4B}"/>
              </a:ext>
            </a:extLst>
          </p:cNvPr>
          <p:cNvSpPr>
            <a:spLocks noGrp="1"/>
          </p:cNvSpPr>
          <p:nvPr>
            <p:ph type="title"/>
          </p:nvPr>
        </p:nvSpPr>
        <p:spPr/>
        <p:txBody>
          <a:bodyPr/>
          <a:lstStyle/>
          <a:p>
            <a:r>
              <a:rPr lang="en-US" dirty="0"/>
              <a:t>Example LLVM Optimization Passes</a:t>
            </a:r>
          </a:p>
        </p:txBody>
      </p:sp>
      <p:sp>
        <p:nvSpPr>
          <p:cNvPr id="5" name="Text Placeholder 4">
            <a:extLst>
              <a:ext uri="{FF2B5EF4-FFF2-40B4-BE49-F238E27FC236}">
                <a16:creationId xmlns:a16="http://schemas.microsoft.com/office/drawing/2014/main" id="{69486CA9-8A98-C241-8685-B38B053E4833}"/>
              </a:ext>
            </a:extLst>
          </p:cNvPr>
          <p:cNvSpPr>
            <a:spLocks noGrp="1"/>
          </p:cNvSpPr>
          <p:nvPr>
            <p:ph type="body" idx="1"/>
          </p:nvPr>
        </p:nvSpPr>
        <p:spPr>
          <a:xfrm>
            <a:off x="839788" y="1681163"/>
            <a:ext cx="5157787"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CFGSimplicationPass</a:t>
            </a:r>
            <a:endParaRPr lang="en-US" dirty="0"/>
          </a:p>
        </p:txBody>
      </p:sp>
      <p:sp>
        <p:nvSpPr>
          <p:cNvPr id="6" name="Content Placeholder 5">
            <a:extLst>
              <a:ext uri="{FF2B5EF4-FFF2-40B4-BE49-F238E27FC236}">
                <a16:creationId xmlns:a16="http://schemas.microsoft.com/office/drawing/2014/main" id="{1C24E85A-7EF0-DD4E-BAE7-7C199F98A0AB}"/>
              </a:ext>
            </a:extLst>
          </p:cNvPr>
          <p:cNvSpPr>
            <a:spLocks noGrp="1"/>
          </p:cNvSpPr>
          <p:nvPr>
            <p:ph sz="half" idx="2"/>
          </p:nvPr>
        </p:nvSpPr>
        <p:spPr>
          <a:ln>
            <a:solidFill>
              <a:schemeClr val="tx1"/>
            </a:solidFill>
          </a:ln>
        </p:spPr>
        <p:txBody>
          <a:bodyPr>
            <a:normAutofit fontScale="77500" lnSpcReduction="20000"/>
          </a:bodyPr>
          <a:lstStyle/>
          <a:p>
            <a:r>
              <a:rPr lang="en-US" dirty="0"/>
              <a:t>Performs dead code elimination and basic block merging</a:t>
            </a:r>
          </a:p>
          <a:p>
            <a:r>
              <a:rPr lang="en-US" dirty="0"/>
              <a:t>Removes basic blocks with no predecessors</a:t>
            </a:r>
          </a:p>
          <a:p>
            <a:r>
              <a:rPr lang="en-US" dirty="0"/>
              <a:t>Merges basic blocks with simple control flows</a:t>
            </a:r>
          </a:p>
          <a:p>
            <a:r>
              <a:rPr lang="en-US" dirty="0"/>
              <a:t>Eliminates PHI nodes for basic blocks with single predecessors</a:t>
            </a:r>
          </a:p>
          <a:p>
            <a:r>
              <a:rPr lang="en-US" dirty="0"/>
              <a:t>Eliminates basic blocks with only unconditional branches</a:t>
            </a:r>
          </a:p>
          <a:p>
            <a:r>
              <a:rPr lang="en-US" dirty="0">
                <a:hlinkClick r:id="rId2"/>
              </a:rPr>
              <a:t>https://llvm.org/docs/Passes.html#simplifycfg-simplify-the-cfg</a:t>
            </a:r>
            <a:endParaRPr lang="en-US" dirty="0"/>
          </a:p>
          <a:p>
            <a:endParaRPr lang="en-US" dirty="0"/>
          </a:p>
          <a:p>
            <a:endParaRPr lang="en-US" dirty="0"/>
          </a:p>
        </p:txBody>
      </p:sp>
      <p:sp>
        <p:nvSpPr>
          <p:cNvPr id="7" name="Text Placeholder 6">
            <a:extLst>
              <a:ext uri="{FF2B5EF4-FFF2-40B4-BE49-F238E27FC236}">
                <a16:creationId xmlns:a16="http://schemas.microsoft.com/office/drawing/2014/main" id="{D06B17D9-7964-4541-B18B-54D36764839B}"/>
              </a:ext>
            </a:extLst>
          </p:cNvPr>
          <p:cNvSpPr>
            <a:spLocks noGrp="1"/>
          </p:cNvSpPr>
          <p:nvPr>
            <p:ph type="body" sz="quarter" idx="3"/>
          </p:nvPr>
        </p:nvSpPr>
        <p:spPr>
          <a:xfrm>
            <a:off x="6172200" y="1681163"/>
            <a:ext cx="5183188"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LICMPass</a:t>
            </a:r>
            <a:endParaRPr lang="en-US" dirty="0"/>
          </a:p>
        </p:txBody>
      </p:sp>
      <p:sp>
        <p:nvSpPr>
          <p:cNvPr id="8" name="Content Placeholder 7">
            <a:extLst>
              <a:ext uri="{FF2B5EF4-FFF2-40B4-BE49-F238E27FC236}">
                <a16:creationId xmlns:a16="http://schemas.microsoft.com/office/drawing/2014/main" id="{E13831F8-FCB2-8E43-81DB-46685024166D}"/>
              </a:ext>
            </a:extLst>
          </p:cNvPr>
          <p:cNvSpPr>
            <a:spLocks noGrp="1"/>
          </p:cNvSpPr>
          <p:nvPr>
            <p:ph sz="quarter" idx="4"/>
          </p:nvPr>
        </p:nvSpPr>
        <p:spPr>
          <a:ln>
            <a:solidFill>
              <a:schemeClr val="tx1"/>
            </a:solidFill>
          </a:ln>
        </p:spPr>
        <p:txBody>
          <a:bodyPr>
            <a:normAutofit fontScale="77500" lnSpcReduction="20000"/>
          </a:bodyPr>
          <a:lstStyle/>
          <a:p>
            <a:r>
              <a:rPr lang="en-US" dirty="0"/>
              <a:t>Performs “Loop Invariant Code Motion”</a:t>
            </a:r>
          </a:p>
          <a:p>
            <a:r>
              <a:rPr lang="en-US" dirty="0"/>
              <a:t>Attempts to remove code from loop bodies</a:t>
            </a:r>
          </a:p>
          <a:p>
            <a:r>
              <a:rPr lang="en-US" dirty="0"/>
              <a:t>”Hoists” or “Sinks” unnecessary code out of loops in order to minimize redundant operations</a:t>
            </a:r>
          </a:p>
          <a:p>
            <a:r>
              <a:rPr lang="en-US" dirty="0"/>
              <a:t>Will reduce downstream size of iterative loop circuits</a:t>
            </a:r>
          </a:p>
          <a:p>
            <a:r>
              <a:rPr lang="en-US" dirty="0">
                <a:hlinkClick r:id="rId3"/>
              </a:rPr>
              <a:t>https://llvm.org/docs/Passes.html#licm-loop-invariant-code-motion</a:t>
            </a:r>
            <a:endParaRPr lang="en-US" dirty="0"/>
          </a:p>
          <a:p>
            <a:pPr marL="0" indent="0">
              <a:buNone/>
            </a:pPr>
            <a:endParaRPr lang="en-US" dirty="0"/>
          </a:p>
        </p:txBody>
      </p:sp>
      <p:sp>
        <p:nvSpPr>
          <p:cNvPr id="4" name="Footer Placeholder 3">
            <a:extLst>
              <a:ext uri="{FF2B5EF4-FFF2-40B4-BE49-F238E27FC236}">
                <a16:creationId xmlns:a16="http://schemas.microsoft.com/office/drawing/2014/main" id="{85FEE94E-BE95-FF47-9837-2849374605BB}"/>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640648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5E106-4E78-5B4E-961F-D649891F1D4B}"/>
              </a:ext>
            </a:extLst>
          </p:cNvPr>
          <p:cNvSpPr>
            <a:spLocks noGrp="1"/>
          </p:cNvSpPr>
          <p:nvPr>
            <p:ph type="title"/>
          </p:nvPr>
        </p:nvSpPr>
        <p:spPr/>
        <p:txBody>
          <a:bodyPr/>
          <a:lstStyle/>
          <a:p>
            <a:r>
              <a:rPr lang="en-US" dirty="0"/>
              <a:t>Example </a:t>
            </a:r>
            <a:r>
              <a:rPr lang="en-US" dirty="0" err="1"/>
              <a:t>StoneCutter</a:t>
            </a:r>
            <a:r>
              <a:rPr lang="en-US" dirty="0"/>
              <a:t> Safety Passes</a:t>
            </a:r>
          </a:p>
        </p:txBody>
      </p:sp>
      <p:sp>
        <p:nvSpPr>
          <p:cNvPr id="5" name="Text Placeholder 4">
            <a:extLst>
              <a:ext uri="{FF2B5EF4-FFF2-40B4-BE49-F238E27FC236}">
                <a16:creationId xmlns:a16="http://schemas.microsoft.com/office/drawing/2014/main" id="{69486CA9-8A98-C241-8685-B38B053E4833}"/>
              </a:ext>
            </a:extLst>
          </p:cNvPr>
          <p:cNvSpPr>
            <a:spLocks noGrp="1"/>
          </p:cNvSpPr>
          <p:nvPr>
            <p:ph type="body" idx="1"/>
          </p:nvPr>
        </p:nvSpPr>
        <p:spPr>
          <a:xfrm>
            <a:off x="839788" y="1681163"/>
            <a:ext cx="5157787"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FieldIO</a:t>
            </a:r>
            <a:endParaRPr lang="en-US" dirty="0"/>
          </a:p>
        </p:txBody>
      </p:sp>
      <p:sp>
        <p:nvSpPr>
          <p:cNvPr id="6" name="Content Placeholder 5">
            <a:extLst>
              <a:ext uri="{FF2B5EF4-FFF2-40B4-BE49-F238E27FC236}">
                <a16:creationId xmlns:a16="http://schemas.microsoft.com/office/drawing/2014/main" id="{1C24E85A-7EF0-DD4E-BAE7-7C199F98A0AB}"/>
              </a:ext>
            </a:extLst>
          </p:cNvPr>
          <p:cNvSpPr>
            <a:spLocks noGrp="1"/>
          </p:cNvSpPr>
          <p:nvPr>
            <p:ph sz="half" idx="2"/>
          </p:nvPr>
        </p:nvSpPr>
        <p:spPr>
          <a:ln>
            <a:solidFill>
              <a:schemeClr val="tx1"/>
            </a:solidFill>
          </a:ln>
        </p:spPr>
        <p:txBody>
          <a:bodyPr>
            <a:normAutofit fontScale="77500" lnSpcReduction="20000"/>
          </a:bodyPr>
          <a:lstStyle/>
          <a:p>
            <a:r>
              <a:rPr lang="en-US" dirty="0"/>
              <a:t>Walks all the statements that write to an output value</a:t>
            </a:r>
          </a:p>
          <a:p>
            <a:r>
              <a:rPr lang="en-US" dirty="0"/>
              <a:t>Ensures that these output values are permissible output fields</a:t>
            </a:r>
          </a:p>
          <a:p>
            <a:r>
              <a:rPr lang="en-US" dirty="0"/>
              <a:t>The following values/fields are ALWAYS read-only</a:t>
            </a:r>
          </a:p>
          <a:p>
            <a:pPr lvl="1"/>
            <a:r>
              <a:rPr lang="en-US" dirty="0"/>
              <a:t>Instruction encoding fields</a:t>
            </a:r>
          </a:p>
          <a:p>
            <a:pPr lvl="1"/>
            <a:r>
              <a:rPr lang="en-US" dirty="0"/>
              <a:t>Immediate value fields</a:t>
            </a:r>
          </a:p>
          <a:p>
            <a:r>
              <a:rPr lang="en-US" dirty="0"/>
              <a:t>Flags the issues and halts compilation</a:t>
            </a:r>
          </a:p>
          <a:p>
            <a:endParaRPr lang="en-US" dirty="0"/>
          </a:p>
          <a:p>
            <a:endParaRPr lang="en-US" dirty="0"/>
          </a:p>
        </p:txBody>
      </p:sp>
      <p:sp>
        <p:nvSpPr>
          <p:cNvPr id="7" name="Text Placeholder 6">
            <a:extLst>
              <a:ext uri="{FF2B5EF4-FFF2-40B4-BE49-F238E27FC236}">
                <a16:creationId xmlns:a16="http://schemas.microsoft.com/office/drawing/2014/main" id="{D06B17D9-7964-4541-B18B-54D36764839B}"/>
              </a:ext>
            </a:extLst>
          </p:cNvPr>
          <p:cNvSpPr>
            <a:spLocks noGrp="1"/>
          </p:cNvSpPr>
          <p:nvPr>
            <p:ph type="body" sz="quarter" idx="3"/>
          </p:nvPr>
        </p:nvSpPr>
        <p:spPr>
          <a:xfrm>
            <a:off x="6172200" y="1681163"/>
            <a:ext cx="5183188"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IOWarn</a:t>
            </a:r>
            <a:endParaRPr lang="en-US" dirty="0"/>
          </a:p>
        </p:txBody>
      </p:sp>
      <p:sp>
        <p:nvSpPr>
          <p:cNvPr id="8" name="Content Placeholder 7">
            <a:extLst>
              <a:ext uri="{FF2B5EF4-FFF2-40B4-BE49-F238E27FC236}">
                <a16:creationId xmlns:a16="http://schemas.microsoft.com/office/drawing/2014/main" id="{E13831F8-FCB2-8E43-81DB-46685024166D}"/>
              </a:ext>
            </a:extLst>
          </p:cNvPr>
          <p:cNvSpPr>
            <a:spLocks noGrp="1"/>
          </p:cNvSpPr>
          <p:nvPr>
            <p:ph sz="quarter" idx="4"/>
          </p:nvPr>
        </p:nvSpPr>
        <p:spPr>
          <a:ln>
            <a:solidFill>
              <a:schemeClr val="tx1"/>
            </a:solidFill>
          </a:ln>
        </p:spPr>
        <p:txBody>
          <a:bodyPr>
            <a:normAutofit fontScale="77500" lnSpcReduction="20000"/>
          </a:bodyPr>
          <a:lstStyle/>
          <a:p>
            <a:r>
              <a:rPr lang="en-US" dirty="0"/>
              <a:t>Examines the entire set of I/O statements in an instruction definition</a:t>
            </a:r>
          </a:p>
          <a:p>
            <a:r>
              <a:rPr lang="en-US" dirty="0"/>
              <a:t>Determines if the user is performing “rogue” I/O’s</a:t>
            </a:r>
          </a:p>
          <a:p>
            <a:r>
              <a:rPr lang="en-US" dirty="0"/>
              <a:t>Rogue I/O’s are reading/writing registers that aren’t included in the instruction format</a:t>
            </a:r>
          </a:p>
          <a:p>
            <a:r>
              <a:rPr lang="en-US" dirty="0"/>
              <a:t>The downstream effect is additional data paths in order to provide I/O capability to additional register files</a:t>
            </a:r>
          </a:p>
          <a:p>
            <a:r>
              <a:rPr lang="en-US" dirty="0"/>
              <a:t>Warns user of rogue I/O’s, but does not prevent code generation</a:t>
            </a:r>
          </a:p>
        </p:txBody>
      </p:sp>
      <p:sp>
        <p:nvSpPr>
          <p:cNvPr id="4" name="Footer Placeholder 3">
            <a:extLst>
              <a:ext uri="{FF2B5EF4-FFF2-40B4-BE49-F238E27FC236}">
                <a16:creationId xmlns:a16="http://schemas.microsoft.com/office/drawing/2014/main" id="{85FEE94E-BE95-FF47-9837-2849374605BB}"/>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3514140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5E106-4E78-5B4E-961F-D649891F1D4B}"/>
              </a:ext>
            </a:extLst>
          </p:cNvPr>
          <p:cNvSpPr>
            <a:spLocks noGrp="1"/>
          </p:cNvSpPr>
          <p:nvPr>
            <p:ph type="title"/>
          </p:nvPr>
        </p:nvSpPr>
        <p:spPr/>
        <p:txBody>
          <a:bodyPr/>
          <a:lstStyle/>
          <a:p>
            <a:r>
              <a:rPr lang="en-US" dirty="0"/>
              <a:t>Example </a:t>
            </a:r>
            <a:r>
              <a:rPr lang="en-US" dirty="0" err="1"/>
              <a:t>StoneCutter</a:t>
            </a:r>
            <a:r>
              <a:rPr lang="en-US" dirty="0"/>
              <a:t> Optimization Passes</a:t>
            </a:r>
          </a:p>
        </p:txBody>
      </p:sp>
      <p:sp>
        <p:nvSpPr>
          <p:cNvPr id="5" name="Text Placeholder 4">
            <a:extLst>
              <a:ext uri="{FF2B5EF4-FFF2-40B4-BE49-F238E27FC236}">
                <a16:creationId xmlns:a16="http://schemas.microsoft.com/office/drawing/2014/main" id="{69486CA9-8A98-C241-8685-B38B053E4833}"/>
              </a:ext>
            </a:extLst>
          </p:cNvPr>
          <p:cNvSpPr>
            <a:spLocks noGrp="1"/>
          </p:cNvSpPr>
          <p:nvPr>
            <p:ph type="body" idx="1"/>
          </p:nvPr>
        </p:nvSpPr>
        <p:spPr>
          <a:xfrm>
            <a:off x="839788" y="1681163"/>
            <a:ext cx="5157787"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PipeBuilder</a:t>
            </a:r>
            <a:endParaRPr lang="en-US" dirty="0"/>
          </a:p>
        </p:txBody>
      </p:sp>
      <p:sp>
        <p:nvSpPr>
          <p:cNvPr id="6" name="Content Placeholder 5">
            <a:extLst>
              <a:ext uri="{FF2B5EF4-FFF2-40B4-BE49-F238E27FC236}">
                <a16:creationId xmlns:a16="http://schemas.microsoft.com/office/drawing/2014/main" id="{1C24E85A-7EF0-DD4E-BAE7-7C199F98A0AB}"/>
              </a:ext>
            </a:extLst>
          </p:cNvPr>
          <p:cNvSpPr>
            <a:spLocks noGrp="1"/>
          </p:cNvSpPr>
          <p:nvPr>
            <p:ph sz="half" idx="2"/>
          </p:nvPr>
        </p:nvSpPr>
        <p:spPr>
          <a:ln>
            <a:solidFill>
              <a:schemeClr val="tx1"/>
            </a:solidFill>
          </a:ln>
        </p:spPr>
        <p:txBody>
          <a:bodyPr>
            <a:normAutofit fontScale="70000" lnSpcReduction="20000"/>
          </a:bodyPr>
          <a:lstStyle/>
          <a:p>
            <a:r>
              <a:rPr lang="en-US" dirty="0"/>
              <a:t>Whole ISA pipeline optimization</a:t>
            </a:r>
          </a:p>
          <a:p>
            <a:r>
              <a:rPr lang="en-US" dirty="0"/>
              <a:t>Examines all instruction implementations and records the set of operations required to implement the entire ISA</a:t>
            </a:r>
          </a:p>
          <a:p>
            <a:pPr lvl="1"/>
            <a:r>
              <a:rPr lang="en-US" dirty="0"/>
              <a:t>I/O’s (sequential and parallel)</a:t>
            </a:r>
          </a:p>
          <a:p>
            <a:pPr lvl="1"/>
            <a:r>
              <a:rPr lang="en-US" dirty="0"/>
              <a:t>Arithmetic</a:t>
            </a:r>
          </a:p>
          <a:p>
            <a:pPr lvl="1"/>
            <a:r>
              <a:rPr lang="en-US" dirty="0"/>
              <a:t>Flow Control</a:t>
            </a:r>
          </a:p>
          <a:p>
            <a:r>
              <a:rPr lang="en-US" dirty="0"/>
              <a:t>Constructs a corollary map across instructions in order to group like operations</a:t>
            </a:r>
          </a:p>
          <a:p>
            <a:r>
              <a:rPr lang="en-US" dirty="0"/>
              <a:t>Required control signals are subsequently generated during code generation</a:t>
            </a:r>
          </a:p>
          <a:p>
            <a:r>
              <a:rPr lang="en-US" dirty="0"/>
              <a:t>**Future language support for explicit pipeline construction</a:t>
            </a:r>
          </a:p>
          <a:p>
            <a:endParaRPr lang="en-US" dirty="0"/>
          </a:p>
        </p:txBody>
      </p:sp>
      <p:sp>
        <p:nvSpPr>
          <p:cNvPr id="7" name="Text Placeholder 6">
            <a:extLst>
              <a:ext uri="{FF2B5EF4-FFF2-40B4-BE49-F238E27FC236}">
                <a16:creationId xmlns:a16="http://schemas.microsoft.com/office/drawing/2014/main" id="{D06B17D9-7964-4541-B18B-54D36764839B}"/>
              </a:ext>
            </a:extLst>
          </p:cNvPr>
          <p:cNvSpPr>
            <a:spLocks noGrp="1"/>
          </p:cNvSpPr>
          <p:nvPr>
            <p:ph type="body" sz="quarter" idx="3"/>
          </p:nvPr>
        </p:nvSpPr>
        <p:spPr>
          <a:xfrm>
            <a:off x="6172200" y="1681163"/>
            <a:ext cx="5183188"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a:t>test</a:t>
            </a:r>
          </a:p>
        </p:txBody>
      </p:sp>
      <p:sp>
        <p:nvSpPr>
          <p:cNvPr id="8" name="Content Placeholder 7">
            <a:extLst>
              <a:ext uri="{FF2B5EF4-FFF2-40B4-BE49-F238E27FC236}">
                <a16:creationId xmlns:a16="http://schemas.microsoft.com/office/drawing/2014/main" id="{E13831F8-FCB2-8E43-81DB-46685024166D}"/>
              </a:ext>
            </a:extLst>
          </p:cNvPr>
          <p:cNvSpPr>
            <a:spLocks noGrp="1"/>
          </p:cNvSpPr>
          <p:nvPr>
            <p:ph sz="quarter" idx="4"/>
          </p:nvPr>
        </p:nvSpPr>
        <p:spPr>
          <a:ln>
            <a:solidFill>
              <a:schemeClr val="tx1"/>
            </a:solidFill>
          </a:ln>
        </p:spPr>
        <p:txBody>
          <a:bodyPr>
            <a:normAutofit fontScale="70000" lnSpcReduction="20000"/>
          </a:bodyPr>
          <a:lstStyle/>
          <a:p>
            <a:r>
              <a:rPr lang="en-US" dirty="0"/>
              <a:t>test</a:t>
            </a:r>
          </a:p>
        </p:txBody>
      </p:sp>
      <p:sp>
        <p:nvSpPr>
          <p:cNvPr id="4" name="Footer Placeholder 3">
            <a:extLst>
              <a:ext uri="{FF2B5EF4-FFF2-40B4-BE49-F238E27FC236}">
                <a16:creationId xmlns:a16="http://schemas.microsoft.com/office/drawing/2014/main" id="{85FEE94E-BE95-FF47-9837-2849374605BB}"/>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26012236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B20E4-975F-1E4F-BEFB-96680812B809}"/>
              </a:ext>
            </a:extLst>
          </p:cNvPr>
          <p:cNvSpPr>
            <a:spLocks noGrp="1"/>
          </p:cNvSpPr>
          <p:nvPr>
            <p:ph type="title"/>
          </p:nvPr>
        </p:nvSpPr>
        <p:spPr/>
        <p:txBody>
          <a:bodyPr/>
          <a:lstStyle/>
          <a:p>
            <a:r>
              <a:rPr lang="en-US" dirty="0" err="1"/>
              <a:t>StoneCutter</a:t>
            </a:r>
            <a:r>
              <a:rPr lang="en-US" dirty="0"/>
              <a:t> Language Specification</a:t>
            </a:r>
          </a:p>
        </p:txBody>
      </p:sp>
      <p:sp>
        <p:nvSpPr>
          <p:cNvPr id="3" name="Content Placeholder 2">
            <a:extLst>
              <a:ext uri="{FF2B5EF4-FFF2-40B4-BE49-F238E27FC236}">
                <a16:creationId xmlns:a16="http://schemas.microsoft.com/office/drawing/2014/main" id="{ECAB590B-5B43-534A-9E80-2A5AF822193B}"/>
              </a:ext>
            </a:extLst>
          </p:cNvPr>
          <p:cNvSpPr>
            <a:spLocks noGrp="1"/>
          </p:cNvSpPr>
          <p:nvPr>
            <p:ph idx="1"/>
          </p:nvPr>
        </p:nvSpPr>
        <p:spPr/>
        <p:txBody>
          <a:bodyPr>
            <a:normAutofit fontScale="92500" lnSpcReduction="10000"/>
          </a:bodyPr>
          <a:lstStyle/>
          <a:p>
            <a:r>
              <a:rPr lang="en-US" dirty="0"/>
              <a:t>Language spec is governed in the same manner as source code development</a:t>
            </a:r>
          </a:p>
          <a:p>
            <a:pPr lvl="1"/>
            <a:r>
              <a:rPr lang="en-US" dirty="0"/>
              <a:t>Changes to the spec must be received in the form of pull requests on </a:t>
            </a:r>
            <a:r>
              <a:rPr lang="en-US" dirty="0" err="1"/>
              <a:t>Github</a:t>
            </a:r>
            <a:endParaRPr lang="en-US" dirty="0"/>
          </a:p>
          <a:p>
            <a:pPr lvl="1"/>
            <a:r>
              <a:rPr lang="en-US" dirty="0"/>
              <a:t>Adjacent pull requests (that include all the necessary tests) must also exist in </a:t>
            </a:r>
            <a:r>
              <a:rPr lang="en-US" dirty="0" err="1"/>
              <a:t>StoneCutter</a:t>
            </a:r>
            <a:r>
              <a:rPr lang="en-US" dirty="0"/>
              <a:t> tree</a:t>
            </a:r>
          </a:p>
          <a:p>
            <a:pPr lvl="1"/>
            <a:r>
              <a:rPr lang="en-US" dirty="0"/>
              <a:t>NO changes to the spec are accepted without support in </a:t>
            </a:r>
            <a:r>
              <a:rPr lang="en-US" dirty="0" err="1"/>
              <a:t>StoneCutter</a:t>
            </a:r>
            <a:endParaRPr lang="en-US" dirty="0"/>
          </a:p>
          <a:p>
            <a:endParaRPr lang="en-US" dirty="0"/>
          </a:p>
          <a:p>
            <a:r>
              <a:rPr lang="en-US" dirty="0"/>
              <a:t>Entire language spec is documented with examples</a:t>
            </a:r>
          </a:p>
          <a:p>
            <a:endParaRPr lang="en-US" dirty="0"/>
          </a:p>
          <a:p>
            <a:r>
              <a:rPr lang="en-US" dirty="0"/>
              <a:t>Latest revision:</a:t>
            </a:r>
          </a:p>
          <a:p>
            <a:pPr lvl="1"/>
            <a:r>
              <a:rPr lang="en-US" dirty="0">
                <a:hlinkClick r:id="rId2"/>
              </a:rPr>
              <a:t>http://www.systemarchitect.tech/index.php/stonecutter-language-spec/</a:t>
            </a:r>
            <a:endParaRPr lang="en-US" dirty="0"/>
          </a:p>
          <a:p>
            <a:pPr marL="0" indent="0">
              <a:buNone/>
            </a:pPr>
            <a:endParaRPr lang="en-US" dirty="0"/>
          </a:p>
          <a:p>
            <a:endParaRPr lang="en-US" dirty="0"/>
          </a:p>
        </p:txBody>
      </p:sp>
      <p:sp>
        <p:nvSpPr>
          <p:cNvPr id="4" name="Footer Placeholder 3">
            <a:extLst>
              <a:ext uri="{FF2B5EF4-FFF2-40B4-BE49-F238E27FC236}">
                <a16:creationId xmlns:a16="http://schemas.microsoft.com/office/drawing/2014/main" id="{23AC7C8C-8D55-204D-8D9A-2274401E8056}"/>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31693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2D5D185-2647-A243-B0E5-92D50D31AB3B}"/>
              </a:ext>
            </a:extLst>
          </p:cNvPr>
          <p:cNvSpPr>
            <a:spLocks noGrp="1"/>
          </p:cNvSpPr>
          <p:nvPr>
            <p:ph type="title"/>
          </p:nvPr>
        </p:nvSpPr>
        <p:spPr/>
        <p:txBody>
          <a:bodyPr/>
          <a:lstStyle/>
          <a:p>
            <a:r>
              <a:rPr lang="en-US" dirty="0" err="1"/>
              <a:t>StoneCutter</a:t>
            </a:r>
            <a:r>
              <a:rPr lang="en-US" dirty="0"/>
              <a:t> Tool Infrastructure</a:t>
            </a:r>
          </a:p>
        </p:txBody>
      </p:sp>
      <p:sp>
        <p:nvSpPr>
          <p:cNvPr id="8" name="Text Placeholder 7">
            <a:extLst>
              <a:ext uri="{FF2B5EF4-FFF2-40B4-BE49-F238E27FC236}">
                <a16:creationId xmlns:a16="http://schemas.microsoft.com/office/drawing/2014/main" id="{363A3F74-1DAC-B648-A221-8CDF0F38E9A8}"/>
              </a:ext>
            </a:extLst>
          </p:cNvPr>
          <p:cNvSpPr>
            <a:spLocks noGrp="1"/>
          </p:cNvSpPr>
          <p:nvPr>
            <p:ph type="body" idx="1"/>
          </p:nvPr>
        </p:nvSpPr>
        <p:spPr/>
        <p:txBody>
          <a:bodyPr/>
          <a:lstStyle/>
          <a:p>
            <a:r>
              <a:rPr lang="en-US" dirty="0"/>
              <a:t>Tools/API Interfaces for </a:t>
            </a:r>
            <a:r>
              <a:rPr lang="en-US" dirty="0" err="1"/>
              <a:t>StoneCutter</a:t>
            </a:r>
            <a:endParaRPr lang="en-US" dirty="0"/>
          </a:p>
        </p:txBody>
      </p:sp>
      <p:sp>
        <p:nvSpPr>
          <p:cNvPr id="4" name="Footer Placeholder 3">
            <a:extLst>
              <a:ext uri="{FF2B5EF4-FFF2-40B4-BE49-F238E27FC236}">
                <a16:creationId xmlns:a16="http://schemas.microsoft.com/office/drawing/2014/main" id="{AB85BE31-6293-C342-9259-2617C8903B2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21215208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Up Arrow 52">
            <a:extLst>
              <a:ext uri="{FF2B5EF4-FFF2-40B4-BE49-F238E27FC236}">
                <a16:creationId xmlns:a16="http://schemas.microsoft.com/office/drawing/2014/main" id="{B8359114-35E8-294D-AC7A-1532FAB0A636}"/>
              </a:ext>
            </a:extLst>
          </p:cNvPr>
          <p:cNvSpPr/>
          <p:nvPr/>
        </p:nvSpPr>
        <p:spPr>
          <a:xfrm>
            <a:off x="9402347" y="4158585"/>
            <a:ext cx="851813" cy="116059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Up Arrow 51">
            <a:extLst>
              <a:ext uri="{FF2B5EF4-FFF2-40B4-BE49-F238E27FC236}">
                <a16:creationId xmlns:a16="http://schemas.microsoft.com/office/drawing/2014/main" id="{5C452607-3A91-5C4C-83D1-5C28CEADD42E}"/>
              </a:ext>
            </a:extLst>
          </p:cNvPr>
          <p:cNvSpPr/>
          <p:nvPr/>
        </p:nvSpPr>
        <p:spPr>
          <a:xfrm>
            <a:off x="7168750" y="4164244"/>
            <a:ext cx="851813" cy="116059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24678915-980D-9448-A9DE-2F4AFCB35202}"/>
              </a:ext>
            </a:extLst>
          </p:cNvPr>
          <p:cNvSpPr>
            <a:spLocks noGrp="1"/>
          </p:cNvSpPr>
          <p:nvPr>
            <p:ph type="title"/>
          </p:nvPr>
        </p:nvSpPr>
        <p:spPr/>
        <p:txBody>
          <a:bodyPr/>
          <a:lstStyle/>
          <a:p>
            <a:r>
              <a:rPr lang="en-US" dirty="0" err="1"/>
              <a:t>StoneCutter</a:t>
            </a:r>
            <a:r>
              <a:rPr lang="en-US" dirty="0"/>
              <a:t> Tool/API Infrastructure</a:t>
            </a:r>
          </a:p>
        </p:txBody>
      </p:sp>
      <p:sp>
        <p:nvSpPr>
          <p:cNvPr id="7" name="Content Placeholder 6">
            <a:extLst>
              <a:ext uri="{FF2B5EF4-FFF2-40B4-BE49-F238E27FC236}">
                <a16:creationId xmlns:a16="http://schemas.microsoft.com/office/drawing/2014/main" id="{FC0610FF-7D8A-974E-8FDF-77B4670FD253}"/>
              </a:ext>
            </a:extLst>
          </p:cNvPr>
          <p:cNvSpPr>
            <a:spLocks noGrp="1"/>
          </p:cNvSpPr>
          <p:nvPr>
            <p:ph sz="half" idx="1"/>
          </p:nvPr>
        </p:nvSpPr>
        <p:spPr/>
        <p:txBody>
          <a:bodyPr>
            <a:normAutofit fontScale="85000" lnSpcReduction="20000"/>
          </a:bodyPr>
          <a:lstStyle/>
          <a:p>
            <a:r>
              <a:rPr lang="en-US" dirty="0"/>
              <a:t>Infrastructure/compiler implemented as a compiler linked against LLVM libs</a:t>
            </a:r>
          </a:p>
          <a:p>
            <a:pPr lvl="1"/>
            <a:r>
              <a:rPr lang="en-US" dirty="0" err="1"/>
              <a:t>libSCComp</a:t>
            </a:r>
            <a:endParaRPr lang="en-US" dirty="0"/>
          </a:p>
          <a:p>
            <a:pPr lvl="2"/>
            <a:r>
              <a:rPr lang="en-US" dirty="0"/>
              <a:t>Language frontend</a:t>
            </a:r>
          </a:p>
          <a:p>
            <a:pPr lvl="2"/>
            <a:r>
              <a:rPr lang="en-US" dirty="0"/>
              <a:t>Custom passes</a:t>
            </a:r>
          </a:p>
          <a:p>
            <a:pPr lvl="2"/>
            <a:r>
              <a:rPr lang="en-US" dirty="0" err="1"/>
              <a:t>Intrinsics</a:t>
            </a:r>
            <a:endParaRPr lang="en-US" dirty="0"/>
          </a:p>
          <a:p>
            <a:pPr lvl="2"/>
            <a:r>
              <a:rPr lang="en-US" dirty="0"/>
              <a:t>Chisel code generation</a:t>
            </a:r>
          </a:p>
          <a:p>
            <a:r>
              <a:rPr lang="en-US" dirty="0"/>
              <a:t>Entire API interface is documented via </a:t>
            </a:r>
            <a:r>
              <a:rPr lang="en-US" dirty="0" err="1"/>
              <a:t>Doxygen</a:t>
            </a:r>
            <a:r>
              <a:rPr lang="en-US" dirty="0"/>
              <a:t>:</a:t>
            </a:r>
          </a:p>
          <a:p>
            <a:pPr lvl="1"/>
            <a:r>
              <a:rPr lang="en-US" dirty="0">
                <a:hlinkClick r:id="rId2"/>
              </a:rPr>
              <a:t>https://codedocs.xyz/opensocsysarch/CoreGen/group__StoneCutter.html</a:t>
            </a:r>
            <a:endParaRPr lang="en-US" dirty="0"/>
          </a:p>
          <a:p>
            <a:r>
              <a:rPr lang="en-US" dirty="0"/>
              <a:t>User-facing tools include a command line interface and GUI</a:t>
            </a:r>
          </a:p>
          <a:p>
            <a:pPr lvl="1"/>
            <a:r>
              <a:rPr lang="en-US" dirty="0"/>
              <a:t>Command Line: SCCOMP</a:t>
            </a:r>
          </a:p>
          <a:p>
            <a:pPr lvl="1"/>
            <a:r>
              <a:rPr lang="en-US" dirty="0"/>
              <a:t>GUI: </a:t>
            </a:r>
            <a:r>
              <a:rPr lang="en-US" dirty="0" err="1"/>
              <a:t>CoreGenPortal</a:t>
            </a:r>
            <a:endParaRPr lang="en-US" dirty="0"/>
          </a:p>
        </p:txBody>
      </p:sp>
      <p:sp>
        <p:nvSpPr>
          <p:cNvPr id="4" name="Footer Placeholder 3">
            <a:extLst>
              <a:ext uri="{FF2B5EF4-FFF2-40B4-BE49-F238E27FC236}">
                <a16:creationId xmlns:a16="http://schemas.microsoft.com/office/drawing/2014/main" id="{AF026E7C-4953-504B-AC6B-D26CAB3A72EB}"/>
              </a:ext>
            </a:extLst>
          </p:cNvPr>
          <p:cNvSpPr>
            <a:spLocks noGrp="1"/>
          </p:cNvSpPr>
          <p:nvPr>
            <p:ph type="ftr" sz="quarter" idx="11"/>
          </p:nvPr>
        </p:nvSpPr>
        <p:spPr/>
        <p:txBody>
          <a:bodyPr/>
          <a:lstStyle/>
          <a:p>
            <a:r>
              <a:rPr lang="en-US"/>
              <a:t>Tactical Computing Laboratories</a:t>
            </a:r>
            <a:endParaRPr lang="en-US" dirty="0"/>
          </a:p>
        </p:txBody>
      </p:sp>
      <p:sp>
        <p:nvSpPr>
          <p:cNvPr id="9" name="Rectangle 8">
            <a:extLst>
              <a:ext uri="{FF2B5EF4-FFF2-40B4-BE49-F238E27FC236}">
                <a16:creationId xmlns:a16="http://schemas.microsoft.com/office/drawing/2014/main" id="{6777F5EB-054A-4A42-A5C0-B7873890E58B}"/>
              </a:ext>
            </a:extLst>
          </p:cNvPr>
          <p:cNvSpPr/>
          <p:nvPr/>
        </p:nvSpPr>
        <p:spPr>
          <a:xfrm>
            <a:off x="6019800" y="1265822"/>
            <a:ext cx="6052751" cy="3116090"/>
          </a:xfrm>
          <a:prstGeom prst="rect">
            <a:avLst/>
          </a:prstGeom>
          <a:no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StoneCutter</a:t>
            </a:r>
            <a:r>
              <a:rPr lang="en-US" dirty="0">
                <a:solidFill>
                  <a:schemeClr val="tx1"/>
                </a:solidFill>
              </a:rPr>
              <a:t> Infrastructure</a:t>
            </a:r>
          </a:p>
          <a:p>
            <a:endParaRPr lang="en-US" dirty="0">
              <a:solidFill>
                <a:schemeClr val="tx1"/>
              </a:solidFill>
            </a:endParaRPr>
          </a:p>
        </p:txBody>
      </p:sp>
      <p:sp>
        <p:nvSpPr>
          <p:cNvPr id="12" name="Rectangle 11">
            <a:extLst>
              <a:ext uri="{FF2B5EF4-FFF2-40B4-BE49-F238E27FC236}">
                <a16:creationId xmlns:a16="http://schemas.microsoft.com/office/drawing/2014/main" id="{9546CFDD-34C3-2944-A1A6-B774F2595F08}"/>
              </a:ext>
            </a:extLst>
          </p:cNvPr>
          <p:cNvSpPr/>
          <p:nvPr/>
        </p:nvSpPr>
        <p:spPr>
          <a:xfrm>
            <a:off x="6095999" y="3701204"/>
            <a:ext cx="5908590" cy="51898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libsccomp</a:t>
            </a:r>
            <a:endParaRPr lang="en-US" sz="1400" dirty="0">
              <a:solidFill>
                <a:schemeClr val="tx1"/>
              </a:solidFill>
            </a:endParaRPr>
          </a:p>
        </p:txBody>
      </p:sp>
      <p:sp>
        <p:nvSpPr>
          <p:cNvPr id="13" name="Rectangle 12">
            <a:extLst>
              <a:ext uri="{FF2B5EF4-FFF2-40B4-BE49-F238E27FC236}">
                <a16:creationId xmlns:a16="http://schemas.microsoft.com/office/drawing/2014/main" id="{5752F6CD-C5DD-9444-B5A3-4105CF03E886}"/>
              </a:ext>
            </a:extLst>
          </p:cNvPr>
          <p:cNvSpPr/>
          <p:nvPr/>
        </p:nvSpPr>
        <p:spPr>
          <a:xfrm>
            <a:off x="10761704" y="1610139"/>
            <a:ext cx="1242884" cy="158771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LLVM Libs</a:t>
            </a:r>
          </a:p>
        </p:txBody>
      </p:sp>
      <p:cxnSp>
        <p:nvCxnSpPr>
          <p:cNvPr id="23" name="Elbow Connector 22">
            <a:extLst>
              <a:ext uri="{FF2B5EF4-FFF2-40B4-BE49-F238E27FC236}">
                <a16:creationId xmlns:a16="http://schemas.microsoft.com/office/drawing/2014/main" id="{534E4F17-87A9-0E47-830D-7BEB4F4644F9}"/>
              </a:ext>
            </a:extLst>
          </p:cNvPr>
          <p:cNvCxnSpPr>
            <a:cxnSpLocks/>
            <a:stCxn id="13" idx="2"/>
            <a:endCxn id="12" idx="0"/>
          </p:cNvCxnSpPr>
          <p:nvPr/>
        </p:nvCxnSpPr>
        <p:spPr>
          <a:xfrm rot="5400000">
            <a:off x="9965044" y="2283102"/>
            <a:ext cx="503352" cy="2332852"/>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7" name="Picture 46">
            <a:extLst>
              <a:ext uri="{FF2B5EF4-FFF2-40B4-BE49-F238E27FC236}">
                <a16:creationId xmlns:a16="http://schemas.microsoft.com/office/drawing/2014/main" id="{649C550A-4D47-A24D-940D-E594CAC4DE3E}"/>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818348" y="4834235"/>
            <a:ext cx="1691224" cy="1275807"/>
          </a:xfrm>
          <a:prstGeom prst="rect">
            <a:avLst/>
          </a:prstGeom>
        </p:spPr>
      </p:pic>
      <p:sp>
        <p:nvSpPr>
          <p:cNvPr id="50" name="TextBox 49">
            <a:extLst>
              <a:ext uri="{FF2B5EF4-FFF2-40B4-BE49-F238E27FC236}">
                <a16:creationId xmlns:a16="http://schemas.microsoft.com/office/drawing/2014/main" id="{44C34C15-EB88-264B-9D52-46F1ED71282D}"/>
              </a:ext>
            </a:extLst>
          </p:cNvPr>
          <p:cNvSpPr txBox="1"/>
          <p:nvPr/>
        </p:nvSpPr>
        <p:spPr>
          <a:xfrm>
            <a:off x="6884355" y="6081991"/>
            <a:ext cx="1559209" cy="369332"/>
          </a:xfrm>
          <a:prstGeom prst="rect">
            <a:avLst/>
          </a:prstGeom>
          <a:noFill/>
        </p:spPr>
        <p:txBody>
          <a:bodyPr wrap="none" rtlCol="0">
            <a:spAutoFit/>
          </a:bodyPr>
          <a:lstStyle/>
          <a:p>
            <a:r>
              <a:rPr lang="en-US" dirty="0" err="1"/>
              <a:t>CoreGenPortal</a:t>
            </a:r>
            <a:endParaRPr lang="en-US" dirty="0"/>
          </a:p>
        </p:txBody>
      </p:sp>
      <p:sp>
        <p:nvSpPr>
          <p:cNvPr id="51" name="TextBox 50">
            <a:extLst>
              <a:ext uri="{FF2B5EF4-FFF2-40B4-BE49-F238E27FC236}">
                <a16:creationId xmlns:a16="http://schemas.microsoft.com/office/drawing/2014/main" id="{62ECDECE-F5B4-FE4C-8A3A-EDDF70A5602E}"/>
              </a:ext>
            </a:extLst>
          </p:cNvPr>
          <p:cNvSpPr txBox="1"/>
          <p:nvPr/>
        </p:nvSpPr>
        <p:spPr>
          <a:xfrm>
            <a:off x="9526366" y="6451323"/>
            <a:ext cx="1003352" cy="369332"/>
          </a:xfrm>
          <a:prstGeom prst="rect">
            <a:avLst/>
          </a:prstGeom>
          <a:noFill/>
        </p:spPr>
        <p:txBody>
          <a:bodyPr wrap="none" rtlCol="0">
            <a:spAutoFit/>
          </a:bodyPr>
          <a:lstStyle/>
          <a:p>
            <a:r>
              <a:rPr lang="en-US" dirty="0"/>
              <a:t>SCCOMP</a:t>
            </a:r>
          </a:p>
        </p:txBody>
      </p:sp>
      <p:pic>
        <p:nvPicPr>
          <p:cNvPr id="2" name="Picture 1">
            <a:extLst>
              <a:ext uri="{FF2B5EF4-FFF2-40B4-BE49-F238E27FC236}">
                <a16:creationId xmlns:a16="http://schemas.microsoft.com/office/drawing/2014/main" id="{2C4723E9-2EB8-134B-B91F-F4DD36E54919}"/>
              </a:ext>
            </a:extLst>
          </p:cNvPr>
          <p:cNvPicPr>
            <a:picLocks noChangeAspect="1"/>
          </p:cNvPicPr>
          <p:nvPr/>
        </p:nvPicPr>
        <p:blipFill>
          <a:blip r:embed="rId4"/>
          <a:stretch>
            <a:fillRect/>
          </a:stretch>
        </p:blipFill>
        <p:spPr>
          <a:xfrm>
            <a:off x="8895188" y="5150618"/>
            <a:ext cx="1866516" cy="1239993"/>
          </a:xfrm>
          <a:prstGeom prst="rect">
            <a:avLst/>
          </a:prstGeom>
        </p:spPr>
      </p:pic>
      <p:sp>
        <p:nvSpPr>
          <p:cNvPr id="34" name="Rectangle 33">
            <a:extLst>
              <a:ext uri="{FF2B5EF4-FFF2-40B4-BE49-F238E27FC236}">
                <a16:creationId xmlns:a16="http://schemas.microsoft.com/office/drawing/2014/main" id="{CB3A576F-F3D3-EA41-9A53-CC13CB924B22}"/>
              </a:ext>
            </a:extLst>
          </p:cNvPr>
          <p:cNvSpPr/>
          <p:nvPr/>
        </p:nvSpPr>
        <p:spPr>
          <a:xfrm>
            <a:off x="9698901" y="2678868"/>
            <a:ext cx="987512" cy="518984"/>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Chisel</a:t>
            </a:r>
          </a:p>
          <a:p>
            <a:pPr algn="ctr"/>
            <a:r>
              <a:rPr lang="en-US" sz="1400" dirty="0" err="1">
                <a:solidFill>
                  <a:schemeClr val="tx1"/>
                </a:solidFill>
              </a:rPr>
              <a:t>Codegen</a:t>
            </a:r>
            <a:endParaRPr lang="en-US" sz="1400" dirty="0">
              <a:solidFill>
                <a:schemeClr val="tx1"/>
              </a:solidFill>
            </a:endParaRPr>
          </a:p>
        </p:txBody>
      </p:sp>
      <p:sp>
        <p:nvSpPr>
          <p:cNvPr id="38" name="Rectangle 37">
            <a:extLst>
              <a:ext uri="{FF2B5EF4-FFF2-40B4-BE49-F238E27FC236}">
                <a16:creationId xmlns:a16="http://schemas.microsoft.com/office/drawing/2014/main" id="{B980F2AD-48F8-FB4E-B2FB-3324B400AE0E}"/>
              </a:ext>
            </a:extLst>
          </p:cNvPr>
          <p:cNvSpPr/>
          <p:nvPr/>
        </p:nvSpPr>
        <p:spPr>
          <a:xfrm>
            <a:off x="6095999" y="2684561"/>
            <a:ext cx="1159290" cy="518984"/>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StoneCutter</a:t>
            </a:r>
            <a:r>
              <a:rPr lang="en-US" sz="1400" dirty="0">
                <a:solidFill>
                  <a:schemeClr val="tx1"/>
                </a:solidFill>
              </a:rPr>
              <a:t> Passes</a:t>
            </a:r>
          </a:p>
        </p:txBody>
      </p:sp>
      <p:sp>
        <p:nvSpPr>
          <p:cNvPr id="41" name="Rectangle 40">
            <a:extLst>
              <a:ext uri="{FF2B5EF4-FFF2-40B4-BE49-F238E27FC236}">
                <a16:creationId xmlns:a16="http://schemas.microsoft.com/office/drawing/2014/main" id="{CA10388F-D57F-DC45-B30A-BA5EDF00EC37}"/>
              </a:ext>
            </a:extLst>
          </p:cNvPr>
          <p:cNvSpPr/>
          <p:nvPr/>
        </p:nvSpPr>
        <p:spPr>
          <a:xfrm>
            <a:off x="8541821" y="2678868"/>
            <a:ext cx="1099489" cy="518984"/>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StoneCutter</a:t>
            </a:r>
            <a:r>
              <a:rPr lang="en-US" sz="1400" dirty="0">
                <a:solidFill>
                  <a:schemeClr val="tx1"/>
                </a:solidFill>
              </a:rPr>
              <a:t> Parser/</a:t>
            </a:r>
            <a:r>
              <a:rPr lang="en-US" sz="1400" dirty="0" err="1">
                <a:solidFill>
                  <a:schemeClr val="tx1"/>
                </a:solidFill>
              </a:rPr>
              <a:t>Lexer</a:t>
            </a:r>
            <a:endParaRPr lang="en-US" sz="1400" dirty="0">
              <a:solidFill>
                <a:schemeClr val="tx1"/>
              </a:solidFill>
            </a:endParaRPr>
          </a:p>
        </p:txBody>
      </p:sp>
      <p:sp>
        <p:nvSpPr>
          <p:cNvPr id="42" name="Rectangle 41">
            <a:extLst>
              <a:ext uri="{FF2B5EF4-FFF2-40B4-BE49-F238E27FC236}">
                <a16:creationId xmlns:a16="http://schemas.microsoft.com/office/drawing/2014/main" id="{4F0321E3-A9B2-B14C-A8EF-E16B5CE06DCB}"/>
              </a:ext>
            </a:extLst>
          </p:cNvPr>
          <p:cNvSpPr/>
          <p:nvPr/>
        </p:nvSpPr>
        <p:spPr>
          <a:xfrm>
            <a:off x="7307240" y="2684561"/>
            <a:ext cx="1159290" cy="518984"/>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StoneCutter</a:t>
            </a:r>
            <a:r>
              <a:rPr lang="en-US" sz="1400" dirty="0">
                <a:solidFill>
                  <a:schemeClr val="tx1"/>
                </a:solidFill>
              </a:rPr>
              <a:t> </a:t>
            </a:r>
            <a:r>
              <a:rPr lang="en-US" sz="1400" dirty="0" err="1">
                <a:solidFill>
                  <a:schemeClr val="tx1"/>
                </a:solidFill>
              </a:rPr>
              <a:t>Intrinsics</a:t>
            </a:r>
            <a:endParaRPr lang="en-US" sz="1400" dirty="0">
              <a:solidFill>
                <a:schemeClr val="tx1"/>
              </a:solidFill>
            </a:endParaRPr>
          </a:p>
        </p:txBody>
      </p:sp>
      <p:cxnSp>
        <p:nvCxnSpPr>
          <p:cNvPr id="43" name="Elbow Connector 42">
            <a:extLst>
              <a:ext uri="{FF2B5EF4-FFF2-40B4-BE49-F238E27FC236}">
                <a16:creationId xmlns:a16="http://schemas.microsoft.com/office/drawing/2014/main" id="{400A83F5-6FE4-7048-8ADF-26123015691A}"/>
              </a:ext>
            </a:extLst>
          </p:cNvPr>
          <p:cNvCxnSpPr>
            <a:cxnSpLocks/>
            <a:stCxn id="34" idx="2"/>
            <a:endCxn id="12" idx="0"/>
          </p:cNvCxnSpPr>
          <p:nvPr/>
        </p:nvCxnSpPr>
        <p:spPr>
          <a:xfrm rot="5400000">
            <a:off x="9369800" y="2878347"/>
            <a:ext cx="503352" cy="1142363"/>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a:extLst>
              <a:ext uri="{FF2B5EF4-FFF2-40B4-BE49-F238E27FC236}">
                <a16:creationId xmlns:a16="http://schemas.microsoft.com/office/drawing/2014/main" id="{4EDB7B80-E5B7-7645-8878-66C2EF8D9401}"/>
              </a:ext>
            </a:extLst>
          </p:cNvPr>
          <p:cNvCxnSpPr>
            <a:cxnSpLocks/>
            <a:stCxn id="41" idx="2"/>
            <a:endCxn id="12" idx="0"/>
          </p:cNvCxnSpPr>
          <p:nvPr/>
        </p:nvCxnSpPr>
        <p:spPr>
          <a:xfrm rot="5400000">
            <a:off x="8819254" y="3428892"/>
            <a:ext cx="503352" cy="41272"/>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Elbow Connector 53">
            <a:extLst>
              <a:ext uri="{FF2B5EF4-FFF2-40B4-BE49-F238E27FC236}">
                <a16:creationId xmlns:a16="http://schemas.microsoft.com/office/drawing/2014/main" id="{78C85A4F-C27E-A24F-B7C0-1381B3E952F8}"/>
              </a:ext>
            </a:extLst>
          </p:cNvPr>
          <p:cNvCxnSpPr>
            <a:cxnSpLocks/>
            <a:stCxn id="42" idx="2"/>
            <a:endCxn id="12" idx="0"/>
          </p:cNvCxnSpPr>
          <p:nvPr/>
        </p:nvCxnSpPr>
        <p:spPr>
          <a:xfrm rot="16200000" flipH="1">
            <a:off x="8219760" y="2870669"/>
            <a:ext cx="497659" cy="1163409"/>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Elbow Connector 54">
            <a:extLst>
              <a:ext uri="{FF2B5EF4-FFF2-40B4-BE49-F238E27FC236}">
                <a16:creationId xmlns:a16="http://schemas.microsoft.com/office/drawing/2014/main" id="{AE897CD6-7FDF-A24C-83D5-F463FE232969}"/>
              </a:ext>
            </a:extLst>
          </p:cNvPr>
          <p:cNvCxnSpPr>
            <a:cxnSpLocks/>
            <a:stCxn id="38" idx="2"/>
            <a:endCxn id="12" idx="0"/>
          </p:cNvCxnSpPr>
          <p:nvPr/>
        </p:nvCxnSpPr>
        <p:spPr>
          <a:xfrm rot="16200000" flipH="1">
            <a:off x="7614140" y="2265049"/>
            <a:ext cx="497659" cy="2374650"/>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F2198E81-28A3-B14B-8CB6-3E6E58EBDC11}"/>
              </a:ext>
            </a:extLst>
          </p:cNvPr>
          <p:cNvGrpSpPr/>
          <p:nvPr/>
        </p:nvGrpSpPr>
        <p:grpSpPr>
          <a:xfrm>
            <a:off x="6105938" y="1745911"/>
            <a:ext cx="856821" cy="591488"/>
            <a:chOff x="6095999" y="1726361"/>
            <a:chExt cx="856821" cy="591488"/>
          </a:xfrm>
        </p:grpSpPr>
        <p:sp>
          <p:nvSpPr>
            <p:cNvPr id="56" name="Rectangle 55">
              <a:extLst>
                <a:ext uri="{FF2B5EF4-FFF2-40B4-BE49-F238E27FC236}">
                  <a16:creationId xmlns:a16="http://schemas.microsoft.com/office/drawing/2014/main" id="{58EC22D1-B36D-9140-BC0B-F6DA4355CE3A}"/>
                </a:ext>
              </a:extLst>
            </p:cNvPr>
            <p:cNvSpPr/>
            <p:nvPr/>
          </p:nvSpPr>
          <p:spPr>
            <a:xfrm>
              <a:off x="6095999" y="1726361"/>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57" name="Rectangle 56">
              <a:extLst>
                <a:ext uri="{FF2B5EF4-FFF2-40B4-BE49-F238E27FC236}">
                  <a16:creationId xmlns:a16="http://schemas.microsoft.com/office/drawing/2014/main" id="{E0032452-26B3-F548-BDF6-4B6FF5A52F95}"/>
                </a:ext>
              </a:extLst>
            </p:cNvPr>
            <p:cNvSpPr/>
            <p:nvPr/>
          </p:nvSpPr>
          <p:spPr>
            <a:xfrm>
              <a:off x="6148868" y="1799997"/>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58" name="Rectangle 57">
              <a:extLst>
                <a:ext uri="{FF2B5EF4-FFF2-40B4-BE49-F238E27FC236}">
                  <a16:creationId xmlns:a16="http://schemas.microsoft.com/office/drawing/2014/main" id="{5DA1B091-AD54-BF4D-AE71-4015D8714327}"/>
                </a:ext>
              </a:extLst>
            </p:cNvPr>
            <p:cNvSpPr/>
            <p:nvPr/>
          </p:nvSpPr>
          <p:spPr>
            <a:xfrm>
              <a:off x="6228240" y="1863001"/>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59" name="Rectangle 58">
              <a:extLst>
                <a:ext uri="{FF2B5EF4-FFF2-40B4-BE49-F238E27FC236}">
                  <a16:creationId xmlns:a16="http://schemas.microsoft.com/office/drawing/2014/main" id="{56DF324A-E85B-AB44-A0CB-FAEF86D85C9E}"/>
                </a:ext>
              </a:extLst>
            </p:cNvPr>
            <p:cNvSpPr/>
            <p:nvPr/>
          </p:nvSpPr>
          <p:spPr>
            <a:xfrm>
              <a:off x="6297395" y="1923643"/>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0" name="Rectangle 59">
              <a:extLst>
                <a:ext uri="{FF2B5EF4-FFF2-40B4-BE49-F238E27FC236}">
                  <a16:creationId xmlns:a16="http://schemas.microsoft.com/office/drawing/2014/main" id="{FD94C1BB-0E38-7B40-8AC1-49ACC1E0BB79}"/>
                </a:ext>
              </a:extLst>
            </p:cNvPr>
            <p:cNvSpPr/>
            <p:nvPr/>
          </p:nvSpPr>
          <p:spPr>
            <a:xfrm>
              <a:off x="6373175" y="1986810"/>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grpSp>
      <p:cxnSp>
        <p:nvCxnSpPr>
          <p:cNvPr id="61" name="Elbow Connector 60">
            <a:extLst>
              <a:ext uri="{FF2B5EF4-FFF2-40B4-BE49-F238E27FC236}">
                <a16:creationId xmlns:a16="http://schemas.microsoft.com/office/drawing/2014/main" id="{365CC1C8-36F3-E04A-B92F-7614E8CF53D3}"/>
              </a:ext>
            </a:extLst>
          </p:cNvPr>
          <p:cNvCxnSpPr>
            <a:cxnSpLocks/>
            <a:stCxn id="60" idx="2"/>
            <a:endCxn id="38" idx="0"/>
          </p:cNvCxnSpPr>
          <p:nvPr/>
        </p:nvCxnSpPr>
        <p:spPr>
          <a:xfrm rot="16200000" flipH="1">
            <a:off x="6500709" y="2509626"/>
            <a:ext cx="347162" cy="2707"/>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98243DD9-8FE5-F242-9D23-75BDAF59DD17}"/>
              </a:ext>
            </a:extLst>
          </p:cNvPr>
          <p:cNvGrpSpPr/>
          <p:nvPr/>
        </p:nvGrpSpPr>
        <p:grpSpPr>
          <a:xfrm>
            <a:off x="7321615" y="1752326"/>
            <a:ext cx="856821" cy="591488"/>
            <a:chOff x="6095999" y="1726361"/>
            <a:chExt cx="856821" cy="591488"/>
          </a:xfrm>
        </p:grpSpPr>
        <p:sp>
          <p:nvSpPr>
            <p:cNvPr id="64" name="Rectangle 63">
              <a:extLst>
                <a:ext uri="{FF2B5EF4-FFF2-40B4-BE49-F238E27FC236}">
                  <a16:creationId xmlns:a16="http://schemas.microsoft.com/office/drawing/2014/main" id="{67DE0C03-3510-754F-930F-D0D3B645299D}"/>
                </a:ext>
              </a:extLst>
            </p:cNvPr>
            <p:cNvSpPr/>
            <p:nvPr/>
          </p:nvSpPr>
          <p:spPr>
            <a:xfrm>
              <a:off x="6095999" y="1726361"/>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5" name="Rectangle 64">
              <a:extLst>
                <a:ext uri="{FF2B5EF4-FFF2-40B4-BE49-F238E27FC236}">
                  <a16:creationId xmlns:a16="http://schemas.microsoft.com/office/drawing/2014/main" id="{8AE21B24-6763-3F43-B032-D7BA26B0BE27}"/>
                </a:ext>
              </a:extLst>
            </p:cNvPr>
            <p:cNvSpPr/>
            <p:nvPr/>
          </p:nvSpPr>
          <p:spPr>
            <a:xfrm>
              <a:off x="6148868" y="1799997"/>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6" name="Rectangle 65">
              <a:extLst>
                <a:ext uri="{FF2B5EF4-FFF2-40B4-BE49-F238E27FC236}">
                  <a16:creationId xmlns:a16="http://schemas.microsoft.com/office/drawing/2014/main" id="{5CEEE197-1737-0049-9586-DEE85C0E0DC7}"/>
                </a:ext>
              </a:extLst>
            </p:cNvPr>
            <p:cNvSpPr/>
            <p:nvPr/>
          </p:nvSpPr>
          <p:spPr>
            <a:xfrm>
              <a:off x="6228240" y="1863001"/>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7" name="Rectangle 66">
              <a:extLst>
                <a:ext uri="{FF2B5EF4-FFF2-40B4-BE49-F238E27FC236}">
                  <a16:creationId xmlns:a16="http://schemas.microsoft.com/office/drawing/2014/main" id="{08E1D066-4EE6-1042-8D87-30100072963A}"/>
                </a:ext>
              </a:extLst>
            </p:cNvPr>
            <p:cNvSpPr/>
            <p:nvPr/>
          </p:nvSpPr>
          <p:spPr>
            <a:xfrm>
              <a:off x="6297395" y="1923643"/>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8" name="Rectangle 67">
              <a:extLst>
                <a:ext uri="{FF2B5EF4-FFF2-40B4-BE49-F238E27FC236}">
                  <a16:creationId xmlns:a16="http://schemas.microsoft.com/office/drawing/2014/main" id="{B2D3AF09-F020-6145-A487-A81245FA784F}"/>
                </a:ext>
              </a:extLst>
            </p:cNvPr>
            <p:cNvSpPr/>
            <p:nvPr/>
          </p:nvSpPr>
          <p:spPr>
            <a:xfrm>
              <a:off x="6373175" y="1986810"/>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Intrin</a:t>
              </a:r>
              <a:endParaRPr lang="en-US" sz="1400" dirty="0">
                <a:solidFill>
                  <a:schemeClr val="tx1"/>
                </a:solidFill>
              </a:endParaRPr>
            </a:p>
          </p:txBody>
        </p:sp>
      </p:grpSp>
      <p:cxnSp>
        <p:nvCxnSpPr>
          <p:cNvPr id="69" name="Elbow Connector 68">
            <a:extLst>
              <a:ext uri="{FF2B5EF4-FFF2-40B4-BE49-F238E27FC236}">
                <a16:creationId xmlns:a16="http://schemas.microsoft.com/office/drawing/2014/main" id="{30234A7F-AF45-DF43-86C0-684D531F0716}"/>
              </a:ext>
            </a:extLst>
          </p:cNvPr>
          <p:cNvCxnSpPr>
            <a:cxnSpLocks/>
            <a:stCxn id="68" idx="2"/>
            <a:endCxn id="42" idx="0"/>
          </p:cNvCxnSpPr>
          <p:nvPr/>
        </p:nvCxnSpPr>
        <p:spPr>
          <a:xfrm rot="5400000">
            <a:off x="7717377" y="2513323"/>
            <a:ext cx="340747" cy="1729"/>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2609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B2382-2B51-134B-B0FC-5C0B04ECABB2}"/>
              </a:ext>
            </a:extLst>
          </p:cNvPr>
          <p:cNvSpPr>
            <a:spLocks noGrp="1"/>
          </p:cNvSpPr>
          <p:nvPr>
            <p:ph type="title"/>
          </p:nvPr>
        </p:nvSpPr>
        <p:spPr/>
        <p:txBody>
          <a:bodyPr/>
          <a:lstStyle/>
          <a:p>
            <a:r>
              <a:rPr lang="en-US" dirty="0"/>
              <a:t>Graphical Interface: </a:t>
            </a:r>
            <a:r>
              <a:rPr lang="en-US" i="1" dirty="0" err="1"/>
              <a:t>CoreGenPortal</a:t>
            </a:r>
            <a:endParaRPr lang="en-US" i="1" dirty="0"/>
          </a:p>
        </p:txBody>
      </p:sp>
      <p:sp>
        <p:nvSpPr>
          <p:cNvPr id="3" name="Content Placeholder 2">
            <a:extLst>
              <a:ext uri="{FF2B5EF4-FFF2-40B4-BE49-F238E27FC236}">
                <a16:creationId xmlns:a16="http://schemas.microsoft.com/office/drawing/2014/main" id="{C33D3F0C-885E-544C-9203-054CA083414B}"/>
              </a:ext>
            </a:extLst>
          </p:cNvPr>
          <p:cNvSpPr>
            <a:spLocks noGrp="1"/>
          </p:cNvSpPr>
          <p:nvPr>
            <p:ph sz="half" idx="1"/>
          </p:nvPr>
        </p:nvSpPr>
        <p:spPr/>
        <p:txBody>
          <a:bodyPr>
            <a:normAutofit fontScale="92500" lnSpcReduction="20000"/>
          </a:bodyPr>
          <a:lstStyle/>
          <a:p>
            <a:r>
              <a:rPr lang="en-US" dirty="0" err="1"/>
              <a:t>CoreGenPortal</a:t>
            </a:r>
            <a:r>
              <a:rPr lang="en-US" dirty="0"/>
              <a:t> is the primary graphical interface within System Architect</a:t>
            </a:r>
          </a:p>
          <a:p>
            <a:r>
              <a:rPr lang="en-US" dirty="0"/>
              <a:t>Written in C++</a:t>
            </a:r>
          </a:p>
          <a:p>
            <a:r>
              <a:rPr lang="en-US" dirty="0"/>
              <a:t>Graphics are handled via </a:t>
            </a:r>
            <a:r>
              <a:rPr lang="en-US" dirty="0" err="1"/>
              <a:t>wxWidgets</a:t>
            </a:r>
            <a:endParaRPr lang="en-US" dirty="0"/>
          </a:p>
          <a:p>
            <a:pPr lvl="1"/>
            <a:r>
              <a:rPr lang="en-US" dirty="0"/>
              <a:t>Currently cross platform support for Linux (Ubuntu, CentOS) and Mac OSX</a:t>
            </a:r>
          </a:p>
          <a:p>
            <a:r>
              <a:rPr lang="en-US" dirty="0"/>
              <a:t>Use cases</a:t>
            </a:r>
          </a:p>
          <a:p>
            <a:pPr lvl="1"/>
            <a:r>
              <a:rPr lang="en-US" dirty="0"/>
              <a:t>For those seeking a development environment that resembles traditional IDE’s</a:t>
            </a:r>
          </a:p>
          <a:p>
            <a:pPr lvl="1"/>
            <a:r>
              <a:rPr lang="en-US" dirty="0"/>
              <a:t>For those unfamiliar/uncomfortable with command line tools</a:t>
            </a:r>
          </a:p>
        </p:txBody>
      </p:sp>
      <p:sp>
        <p:nvSpPr>
          <p:cNvPr id="5" name="Footer Placeholder 4">
            <a:extLst>
              <a:ext uri="{FF2B5EF4-FFF2-40B4-BE49-F238E27FC236}">
                <a16:creationId xmlns:a16="http://schemas.microsoft.com/office/drawing/2014/main" id="{DE3B8FBF-75C9-8C47-8E53-D3CCB9C28D3E}"/>
              </a:ext>
            </a:extLst>
          </p:cNvPr>
          <p:cNvSpPr>
            <a:spLocks noGrp="1"/>
          </p:cNvSpPr>
          <p:nvPr>
            <p:ph type="ftr" sz="quarter" idx="11"/>
          </p:nvPr>
        </p:nvSpPr>
        <p:spPr/>
        <p:txBody>
          <a:bodyPr/>
          <a:lstStyle/>
          <a:p>
            <a:r>
              <a:rPr lang="en-US"/>
              <a:t>Tactical Computing Laboratories</a:t>
            </a:r>
            <a:endParaRPr lang="en-US" dirty="0"/>
          </a:p>
        </p:txBody>
      </p:sp>
      <p:pic>
        <p:nvPicPr>
          <p:cNvPr id="6" name="Picture 5">
            <a:extLst>
              <a:ext uri="{FF2B5EF4-FFF2-40B4-BE49-F238E27FC236}">
                <a16:creationId xmlns:a16="http://schemas.microsoft.com/office/drawing/2014/main" id="{0E23624F-5188-7740-B6DF-4740812E3E2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587439" y="1690688"/>
            <a:ext cx="5381410" cy="4059569"/>
          </a:xfrm>
          <a:prstGeom prst="rect">
            <a:avLst/>
          </a:prstGeom>
        </p:spPr>
      </p:pic>
    </p:spTree>
    <p:extLst>
      <p:ext uri="{BB962C8B-B14F-4D97-AF65-F5344CB8AC3E}">
        <p14:creationId xmlns:p14="http://schemas.microsoft.com/office/powerpoint/2010/main" val="16132590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B2382-2B51-134B-B0FC-5C0B04ECABB2}"/>
              </a:ext>
            </a:extLst>
          </p:cNvPr>
          <p:cNvSpPr>
            <a:spLocks noGrp="1"/>
          </p:cNvSpPr>
          <p:nvPr>
            <p:ph type="title"/>
          </p:nvPr>
        </p:nvSpPr>
        <p:spPr/>
        <p:txBody>
          <a:bodyPr/>
          <a:lstStyle/>
          <a:p>
            <a:r>
              <a:rPr lang="en-US" dirty="0"/>
              <a:t>Command Line Interface: </a:t>
            </a:r>
            <a:r>
              <a:rPr lang="en-US" i="1" dirty="0" err="1"/>
              <a:t>sccomp</a:t>
            </a:r>
            <a:endParaRPr lang="en-US" i="1" dirty="0"/>
          </a:p>
        </p:txBody>
      </p:sp>
      <p:sp>
        <p:nvSpPr>
          <p:cNvPr id="3" name="Content Placeholder 2">
            <a:extLst>
              <a:ext uri="{FF2B5EF4-FFF2-40B4-BE49-F238E27FC236}">
                <a16:creationId xmlns:a16="http://schemas.microsoft.com/office/drawing/2014/main" id="{C33D3F0C-885E-544C-9203-054CA083414B}"/>
              </a:ext>
            </a:extLst>
          </p:cNvPr>
          <p:cNvSpPr>
            <a:spLocks noGrp="1"/>
          </p:cNvSpPr>
          <p:nvPr>
            <p:ph sz="half" idx="1"/>
          </p:nvPr>
        </p:nvSpPr>
        <p:spPr/>
        <p:txBody>
          <a:bodyPr/>
          <a:lstStyle/>
          <a:p>
            <a:r>
              <a:rPr lang="en-US" dirty="0"/>
              <a:t>Simple, concise command line interface to drive</a:t>
            </a:r>
          </a:p>
          <a:p>
            <a:pPr lvl="1"/>
            <a:r>
              <a:rPr lang="en-US" dirty="0"/>
              <a:t>Drives compilation/optimization</a:t>
            </a:r>
          </a:p>
          <a:p>
            <a:r>
              <a:rPr lang="en-US" dirty="0"/>
              <a:t>Use cases:</a:t>
            </a:r>
          </a:p>
          <a:p>
            <a:pPr lvl="1"/>
            <a:r>
              <a:rPr lang="en-US" dirty="0"/>
              <a:t>For those who prefer to utilize the command line and write/modify </a:t>
            </a:r>
            <a:r>
              <a:rPr lang="en-US" dirty="0" err="1"/>
              <a:t>StoneCutter</a:t>
            </a:r>
            <a:r>
              <a:rPr lang="en-US" dirty="0"/>
              <a:t> using text editors</a:t>
            </a:r>
          </a:p>
          <a:p>
            <a:pPr lvl="1"/>
            <a:r>
              <a:rPr lang="en-US" dirty="0"/>
              <a:t>Run quick tests</a:t>
            </a:r>
          </a:p>
          <a:p>
            <a:pPr lvl="1"/>
            <a:r>
              <a:rPr lang="en-US" dirty="0"/>
              <a:t>Regression/CI environments to maintain designs</a:t>
            </a:r>
          </a:p>
          <a:p>
            <a:endParaRPr lang="en-US" dirty="0"/>
          </a:p>
        </p:txBody>
      </p:sp>
      <p:sp>
        <p:nvSpPr>
          <p:cNvPr id="5" name="Footer Placeholder 4">
            <a:extLst>
              <a:ext uri="{FF2B5EF4-FFF2-40B4-BE49-F238E27FC236}">
                <a16:creationId xmlns:a16="http://schemas.microsoft.com/office/drawing/2014/main" id="{DE3B8FBF-75C9-8C47-8E53-D3CCB9C28D3E}"/>
              </a:ext>
            </a:extLst>
          </p:cNvPr>
          <p:cNvSpPr>
            <a:spLocks noGrp="1"/>
          </p:cNvSpPr>
          <p:nvPr>
            <p:ph type="ftr" sz="quarter" idx="11"/>
          </p:nvPr>
        </p:nvSpPr>
        <p:spPr/>
        <p:txBody>
          <a:bodyPr/>
          <a:lstStyle/>
          <a:p>
            <a:r>
              <a:rPr lang="en-US"/>
              <a:t>Tactical Computing Laboratories</a:t>
            </a:r>
            <a:endParaRPr lang="en-US" dirty="0"/>
          </a:p>
        </p:txBody>
      </p:sp>
      <p:pic>
        <p:nvPicPr>
          <p:cNvPr id="4" name="Picture 3">
            <a:extLst>
              <a:ext uri="{FF2B5EF4-FFF2-40B4-BE49-F238E27FC236}">
                <a16:creationId xmlns:a16="http://schemas.microsoft.com/office/drawing/2014/main" id="{1AD7A745-2C9F-A743-B1F1-5BF71C0946C0}"/>
              </a:ext>
            </a:extLst>
          </p:cNvPr>
          <p:cNvPicPr>
            <a:picLocks noChangeAspect="1"/>
          </p:cNvPicPr>
          <p:nvPr/>
        </p:nvPicPr>
        <p:blipFill>
          <a:blip r:embed="rId2"/>
          <a:stretch>
            <a:fillRect/>
          </a:stretch>
        </p:blipFill>
        <p:spPr>
          <a:xfrm>
            <a:off x="6253038" y="1825625"/>
            <a:ext cx="5622013" cy="3734904"/>
          </a:xfrm>
          <a:prstGeom prst="rect">
            <a:avLst/>
          </a:prstGeom>
        </p:spPr>
      </p:pic>
    </p:spTree>
    <p:extLst>
      <p:ext uri="{BB962C8B-B14F-4D97-AF65-F5344CB8AC3E}">
        <p14:creationId xmlns:p14="http://schemas.microsoft.com/office/powerpoint/2010/main" val="2494086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Info Options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5"/>
            <a:ext cx="10515600" cy="2007466"/>
          </a:xfrm>
        </p:spPr>
        <p:txBody>
          <a:bodyPr/>
          <a:lstStyle/>
          <a:p>
            <a:r>
              <a:rPr lang="en-US" dirty="0"/>
              <a:t>--help : Prints the help menu</a:t>
            </a:r>
          </a:p>
          <a:p>
            <a:r>
              <a:rPr lang="en-US" dirty="0"/>
              <a:t>--version : Prints the version info</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4962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--help</a:t>
            </a:r>
          </a:p>
          <a:p>
            <a:r>
              <a:rPr lang="en-US" dirty="0">
                <a:solidFill>
                  <a:schemeClr val="tx1"/>
                </a:solidFill>
              </a:rPr>
              <a:t>$&gt; </a:t>
            </a:r>
            <a:r>
              <a:rPr lang="en-US" dirty="0" err="1">
                <a:solidFill>
                  <a:schemeClr val="tx1"/>
                </a:solidFill>
              </a:rPr>
              <a:t>sccomp</a:t>
            </a:r>
            <a:r>
              <a:rPr lang="en-US" dirty="0">
                <a:solidFill>
                  <a:schemeClr val="tx1"/>
                </a:solidFill>
              </a:rPr>
              <a:t> --version</a:t>
            </a:r>
          </a:p>
        </p:txBody>
      </p:sp>
    </p:spTree>
    <p:extLst>
      <p:ext uri="{BB962C8B-B14F-4D97-AF65-F5344CB8AC3E}">
        <p14:creationId xmlns:p14="http://schemas.microsoft.com/office/powerpoint/2010/main" val="21281972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Execution Options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fontScale="92500" lnSpcReduction="20000"/>
          </a:bodyPr>
          <a:lstStyle/>
          <a:p>
            <a:r>
              <a:rPr lang="en-US" dirty="0"/>
              <a:t>Execution options require </a:t>
            </a:r>
            <a:r>
              <a:rPr lang="en-US" dirty="0" err="1"/>
              <a:t>StoneCutter</a:t>
            </a:r>
            <a:r>
              <a:rPr lang="en-US" dirty="0"/>
              <a:t> input input</a:t>
            </a:r>
          </a:p>
          <a:p>
            <a:pPr lvl="1"/>
            <a:r>
              <a:rPr lang="en-US" dirty="0" err="1"/>
              <a:t>sscomp</a:t>
            </a:r>
            <a:r>
              <a:rPr lang="en-US" dirty="0"/>
              <a:t> /path/to/</a:t>
            </a:r>
            <a:r>
              <a:rPr lang="en-US" dirty="0" err="1"/>
              <a:t>input.sc</a:t>
            </a:r>
            <a:endParaRPr lang="en-US" dirty="0"/>
          </a:p>
          <a:p>
            <a:r>
              <a:rPr lang="en-US" dirty="0"/>
              <a:t>Four execution options:</a:t>
            </a:r>
          </a:p>
          <a:p>
            <a:pPr lvl="1"/>
            <a:r>
              <a:rPr lang="en-US" dirty="0"/>
              <a:t>--parse : parses &amp; optimizes the input, but does not generate Chisel</a:t>
            </a:r>
          </a:p>
          <a:p>
            <a:pPr lvl="1"/>
            <a:r>
              <a:rPr lang="en-US" dirty="0"/>
              <a:t>--chisel : parses, optimizes and generates Chisel output </a:t>
            </a:r>
          </a:p>
          <a:p>
            <a:pPr lvl="1"/>
            <a:r>
              <a:rPr lang="en-US" dirty="0"/>
              <a:t>--object: parse, optimizes and generates LLVM bytecode output (utilized for debugging)</a:t>
            </a:r>
          </a:p>
          <a:p>
            <a:pPr lvl="1"/>
            <a:r>
              <a:rPr lang="en-US" dirty="0"/>
              <a:t>--keep: keep all the intermediate files (*.</a:t>
            </a:r>
            <a:r>
              <a:rPr lang="en-US" dirty="0" err="1"/>
              <a:t>ll</a:t>
            </a:r>
            <a:r>
              <a:rPr lang="en-US" dirty="0"/>
              <a:t>); combined with other execution options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4962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--parse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--chisel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--object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--chisel --keep </a:t>
            </a:r>
            <a:r>
              <a:rPr lang="en-US" dirty="0" err="1">
                <a:solidFill>
                  <a:schemeClr val="tx1"/>
                </a:solidFill>
              </a:rPr>
              <a:t>test.sc</a:t>
            </a:r>
            <a:endParaRPr lang="en-US" dirty="0">
              <a:solidFill>
                <a:schemeClr val="tx1"/>
              </a:solidFill>
            </a:endParaRPr>
          </a:p>
        </p:txBody>
      </p:sp>
    </p:spTree>
    <p:extLst>
      <p:ext uri="{BB962C8B-B14F-4D97-AF65-F5344CB8AC3E}">
        <p14:creationId xmlns:p14="http://schemas.microsoft.com/office/powerpoint/2010/main" val="2425938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9E145-978F-C849-9F8A-ECFFDF4D178A}"/>
              </a:ext>
            </a:extLst>
          </p:cNvPr>
          <p:cNvSpPr>
            <a:spLocks noGrp="1"/>
          </p:cNvSpPr>
          <p:nvPr>
            <p:ph type="title"/>
          </p:nvPr>
        </p:nvSpPr>
        <p:spPr/>
        <p:txBody>
          <a:bodyPr/>
          <a:lstStyle/>
          <a:p>
            <a:r>
              <a:rPr lang="en-US" dirty="0"/>
              <a:t>Tutorial Series</a:t>
            </a:r>
          </a:p>
        </p:txBody>
      </p:sp>
      <p:sp>
        <p:nvSpPr>
          <p:cNvPr id="3" name="Content Placeholder 2">
            <a:extLst>
              <a:ext uri="{FF2B5EF4-FFF2-40B4-BE49-F238E27FC236}">
                <a16:creationId xmlns:a16="http://schemas.microsoft.com/office/drawing/2014/main" id="{04A86B62-2212-754C-A649-A93D228BD795}"/>
              </a:ext>
            </a:extLst>
          </p:cNvPr>
          <p:cNvSpPr>
            <a:spLocks noGrp="1"/>
          </p:cNvSpPr>
          <p:nvPr>
            <p:ph idx="1"/>
          </p:nvPr>
        </p:nvSpPr>
        <p:spPr/>
        <p:txBody>
          <a:bodyPr>
            <a:normAutofit fontScale="92500" lnSpcReduction="10000"/>
          </a:bodyPr>
          <a:lstStyle/>
          <a:p>
            <a:r>
              <a:rPr lang="en-US"/>
              <a:t>Level 0: Introduction to System Architect</a:t>
            </a:r>
          </a:p>
          <a:p>
            <a:pPr marL="0" indent="0">
              <a:buNone/>
            </a:pPr>
            <a:endParaRPr lang="en-US"/>
          </a:p>
          <a:p>
            <a:r>
              <a:rPr lang="en-US" dirty="0"/>
              <a:t>Level 1: System Architect Design Concepts and Developing a basic RISC processor</a:t>
            </a:r>
          </a:p>
          <a:p>
            <a:endParaRPr lang="en-US" dirty="0"/>
          </a:p>
          <a:p>
            <a:r>
              <a:rPr lang="en-US" b="1" dirty="0"/>
              <a:t>Level 2: Instruction-Level (</a:t>
            </a:r>
            <a:r>
              <a:rPr lang="en-US" b="1" dirty="0" err="1"/>
              <a:t>StoneCutter</a:t>
            </a:r>
            <a:r>
              <a:rPr lang="en-US" b="1" dirty="0"/>
              <a:t>) Implementation Concepts</a:t>
            </a:r>
          </a:p>
          <a:p>
            <a:endParaRPr lang="en-US" dirty="0"/>
          </a:p>
          <a:p>
            <a:r>
              <a:rPr lang="en-US" dirty="0"/>
              <a:t>Level 3: Advanced Design Concepts</a:t>
            </a:r>
          </a:p>
          <a:p>
            <a:endParaRPr lang="en-US" dirty="0"/>
          </a:p>
          <a:p>
            <a:r>
              <a:rPr lang="en-US" dirty="0"/>
              <a:t>Level 4: System Architect Plugins and Integrating External RTL</a:t>
            </a:r>
          </a:p>
        </p:txBody>
      </p:sp>
      <p:sp>
        <p:nvSpPr>
          <p:cNvPr id="4" name="Footer Placeholder 3">
            <a:extLst>
              <a:ext uri="{FF2B5EF4-FFF2-40B4-BE49-F238E27FC236}">
                <a16:creationId xmlns:a16="http://schemas.microsoft.com/office/drawing/2014/main" id="{3E06E478-E422-3845-A1AE-2BF3A7806F5C}"/>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20803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Execution Options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fontScale="85000" lnSpcReduction="20000"/>
          </a:bodyPr>
          <a:lstStyle/>
          <a:p>
            <a:r>
              <a:rPr lang="en-US" dirty="0"/>
              <a:t>Additional options can be utilized</a:t>
            </a:r>
          </a:p>
          <a:p>
            <a:r>
              <a:rPr lang="en-US" dirty="0"/>
              <a:t>--</a:t>
            </a:r>
            <a:r>
              <a:rPr lang="en-US" dirty="0" err="1"/>
              <a:t>outfile</a:t>
            </a:r>
            <a:r>
              <a:rPr lang="en-US" dirty="0"/>
              <a:t> /path/to/</a:t>
            </a:r>
            <a:r>
              <a:rPr lang="en-US" dirty="0" err="1"/>
              <a:t>output.chisel</a:t>
            </a:r>
            <a:r>
              <a:rPr lang="en-US" dirty="0"/>
              <a:t> : specifies output Chisel file</a:t>
            </a:r>
          </a:p>
          <a:p>
            <a:pPr lvl="1"/>
            <a:r>
              <a:rPr lang="en-US" dirty="0"/>
              <a:t>The default is “</a:t>
            </a:r>
            <a:r>
              <a:rPr lang="en-US" dirty="0" err="1"/>
              <a:t>test.sc.chisel</a:t>
            </a:r>
            <a:r>
              <a:rPr lang="en-US" dirty="0"/>
              <a:t>” in the same path as the input chisel file</a:t>
            </a:r>
          </a:p>
          <a:p>
            <a:r>
              <a:rPr lang="en-US" dirty="0"/>
              <a:t>--optimize : enables the LLVM optimizer (enabled by default)</a:t>
            </a:r>
          </a:p>
          <a:p>
            <a:r>
              <a:rPr lang="en-US" dirty="0"/>
              <a:t>--no-optimize : disables the LLVM optimizer</a:t>
            </a:r>
          </a:p>
          <a:p>
            <a:r>
              <a:rPr lang="en-US" dirty="0"/>
              <a:t>--disable-chisel : disables the Chisel output</a:t>
            </a:r>
          </a:p>
          <a:p>
            <a:r>
              <a:rPr lang="en-US" dirty="0"/>
              <a:t>--verbose : Enable verbosity during compilation</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9136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--chisel --</a:t>
            </a:r>
            <a:r>
              <a:rPr lang="en-US" dirty="0" err="1">
                <a:solidFill>
                  <a:schemeClr val="tx1"/>
                </a:solidFill>
              </a:rPr>
              <a:t>outfile</a:t>
            </a:r>
            <a:r>
              <a:rPr lang="en-US" dirty="0">
                <a:solidFill>
                  <a:schemeClr val="tx1"/>
                </a:solidFill>
              </a:rPr>
              <a:t> </a:t>
            </a:r>
            <a:r>
              <a:rPr lang="en-US" dirty="0" err="1">
                <a:solidFill>
                  <a:schemeClr val="tx1"/>
                </a:solidFill>
              </a:rPr>
              <a:t>output.chisel</a:t>
            </a:r>
            <a:r>
              <a:rPr lang="en-US" dirty="0">
                <a:solidFill>
                  <a:schemeClr val="tx1"/>
                </a:solidFill>
              </a:rPr>
              <a:t>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--chisel --optimize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--chisel --no-optimize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--disable-chisel --object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--verbose --chisel </a:t>
            </a:r>
            <a:r>
              <a:rPr lang="en-US" dirty="0" err="1">
                <a:solidFill>
                  <a:schemeClr val="tx1"/>
                </a:solidFill>
              </a:rPr>
              <a:t>test.sc</a:t>
            </a:r>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5440127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Optimization Options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755074" y="2047297"/>
            <a:ext cx="3508786" cy="3180485"/>
          </a:xfrm>
        </p:spPr>
        <p:txBody>
          <a:bodyPr>
            <a:normAutofit/>
          </a:bodyPr>
          <a:lstStyle/>
          <a:p>
            <a:r>
              <a:rPr lang="en-US" dirty="0"/>
              <a:t>Users can list all the supported passes on the command line</a:t>
            </a:r>
          </a:p>
          <a:p>
            <a:r>
              <a:rPr lang="en-US" dirty="0"/>
              <a:t>--list-passes: prints a table of all LLVM passes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449453"/>
            <a:ext cx="7740072" cy="86821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--list-passes</a:t>
            </a:r>
          </a:p>
        </p:txBody>
      </p:sp>
      <p:pic>
        <p:nvPicPr>
          <p:cNvPr id="3" name="Picture 2">
            <a:extLst>
              <a:ext uri="{FF2B5EF4-FFF2-40B4-BE49-F238E27FC236}">
                <a16:creationId xmlns:a16="http://schemas.microsoft.com/office/drawing/2014/main" id="{E13B0CBB-D540-2F41-93B6-24267B0F581B}"/>
              </a:ext>
            </a:extLst>
          </p:cNvPr>
          <p:cNvPicPr>
            <a:picLocks noChangeAspect="1"/>
          </p:cNvPicPr>
          <p:nvPr/>
        </p:nvPicPr>
        <p:blipFill>
          <a:blip r:embed="rId2"/>
          <a:stretch>
            <a:fillRect/>
          </a:stretch>
        </p:blipFill>
        <p:spPr>
          <a:xfrm>
            <a:off x="4705196" y="1784061"/>
            <a:ext cx="7264400" cy="3035300"/>
          </a:xfrm>
          <a:prstGeom prst="rect">
            <a:avLst/>
          </a:prstGeom>
        </p:spPr>
      </p:pic>
    </p:spTree>
    <p:extLst>
      <p:ext uri="{BB962C8B-B14F-4D97-AF65-F5344CB8AC3E}">
        <p14:creationId xmlns:p14="http://schemas.microsoft.com/office/powerpoint/2010/main" val="3021440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Optimization Options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755074" y="2047297"/>
            <a:ext cx="3508786" cy="3180485"/>
          </a:xfrm>
        </p:spPr>
        <p:txBody>
          <a:bodyPr>
            <a:normAutofit lnSpcReduction="10000"/>
          </a:bodyPr>
          <a:lstStyle/>
          <a:p>
            <a:r>
              <a:rPr lang="en-US" dirty="0"/>
              <a:t>Users can also enable/disable individual LLVM passes</a:t>
            </a:r>
          </a:p>
          <a:p>
            <a:r>
              <a:rPr lang="en-US" dirty="0"/>
              <a:t>--enable-pass “PASS1,PASS2”</a:t>
            </a:r>
          </a:p>
          <a:p>
            <a:r>
              <a:rPr lang="en-US" dirty="0"/>
              <a:t>--disable-pass “PASS1,PASS2”</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449453"/>
            <a:ext cx="7740072" cy="86821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--enable-pass “</a:t>
            </a:r>
            <a:r>
              <a:rPr lang="en-US" dirty="0" err="1">
                <a:solidFill>
                  <a:schemeClr val="tx1"/>
                </a:solidFill>
              </a:rPr>
              <a:t>LICMPass</a:t>
            </a:r>
            <a:r>
              <a:rPr lang="en-US" dirty="0">
                <a:solidFill>
                  <a:schemeClr val="tx1"/>
                </a:solidFill>
              </a:rPr>
              <a:t>” </a:t>
            </a:r>
            <a:r>
              <a:rPr lang="en-US" dirty="0" err="1">
                <a:solidFill>
                  <a:schemeClr val="tx1"/>
                </a:solidFill>
              </a:rPr>
              <a:t>test.sc</a:t>
            </a:r>
            <a:endParaRPr lang="en-US" dirty="0">
              <a:solidFill>
                <a:schemeClr val="tx1"/>
              </a:solidFill>
            </a:endParaRPr>
          </a:p>
        </p:txBody>
      </p:sp>
      <p:pic>
        <p:nvPicPr>
          <p:cNvPr id="4" name="Picture 3">
            <a:extLst>
              <a:ext uri="{FF2B5EF4-FFF2-40B4-BE49-F238E27FC236}">
                <a16:creationId xmlns:a16="http://schemas.microsoft.com/office/drawing/2014/main" id="{6DA7E867-19A0-FC4D-9F8B-48DC9BBB325A}"/>
              </a:ext>
            </a:extLst>
          </p:cNvPr>
          <p:cNvPicPr>
            <a:picLocks noChangeAspect="1"/>
          </p:cNvPicPr>
          <p:nvPr/>
        </p:nvPicPr>
        <p:blipFill>
          <a:blip r:embed="rId2"/>
          <a:stretch>
            <a:fillRect/>
          </a:stretch>
        </p:blipFill>
        <p:spPr>
          <a:xfrm>
            <a:off x="3441794" y="1729367"/>
            <a:ext cx="8676242" cy="3323684"/>
          </a:xfrm>
          <a:prstGeom prst="rect">
            <a:avLst/>
          </a:prstGeom>
        </p:spPr>
      </p:pic>
    </p:spTree>
    <p:extLst>
      <p:ext uri="{BB962C8B-B14F-4D97-AF65-F5344CB8AC3E}">
        <p14:creationId xmlns:p14="http://schemas.microsoft.com/office/powerpoint/2010/main" val="25361061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2D5D185-2647-A243-B0E5-92D50D31AB3B}"/>
              </a:ext>
            </a:extLst>
          </p:cNvPr>
          <p:cNvSpPr>
            <a:spLocks noGrp="1"/>
          </p:cNvSpPr>
          <p:nvPr>
            <p:ph type="title"/>
          </p:nvPr>
        </p:nvSpPr>
        <p:spPr/>
        <p:txBody>
          <a:bodyPr/>
          <a:lstStyle/>
          <a:p>
            <a:r>
              <a:rPr lang="en-US" dirty="0"/>
              <a:t>Intro to </a:t>
            </a:r>
            <a:r>
              <a:rPr lang="en-US" dirty="0" err="1"/>
              <a:t>StoneCutter</a:t>
            </a:r>
            <a:r>
              <a:rPr lang="en-US" dirty="0"/>
              <a:t> Syntax</a:t>
            </a:r>
          </a:p>
        </p:txBody>
      </p:sp>
      <p:sp>
        <p:nvSpPr>
          <p:cNvPr id="8" name="Text Placeholder 7">
            <a:extLst>
              <a:ext uri="{FF2B5EF4-FFF2-40B4-BE49-F238E27FC236}">
                <a16:creationId xmlns:a16="http://schemas.microsoft.com/office/drawing/2014/main" id="{363A3F74-1DAC-B648-A221-8CDF0F38E9A8}"/>
              </a:ext>
            </a:extLst>
          </p:cNvPr>
          <p:cNvSpPr>
            <a:spLocks noGrp="1"/>
          </p:cNvSpPr>
          <p:nvPr>
            <p:ph type="body" idx="1"/>
          </p:nvPr>
        </p:nvSpPr>
        <p:spPr/>
        <p:txBody>
          <a:bodyPr/>
          <a:lstStyle/>
          <a:p>
            <a:r>
              <a:rPr lang="en-US" dirty="0"/>
              <a:t>Implementing Instructions in </a:t>
            </a:r>
            <a:r>
              <a:rPr lang="en-US" dirty="0" err="1"/>
              <a:t>StoneCutter</a:t>
            </a:r>
            <a:endParaRPr lang="en-US" dirty="0"/>
          </a:p>
        </p:txBody>
      </p:sp>
      <p:sp>
        <p:nvSpPr>
          <p:cNvPr id="4" name="Footer Placeholder 3">
            <a:extLst>
              <a:ext uri="{FF2B5EF4-FFF2-40B4-BE49-F238E27FC236}">
                <a16:creationId xmlns:a16="http://schemas.microsoft.com/office/drawing/2014/main" id="{AB85BE31-6293-C342-9259-2617C8903B2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0928900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err="1"/>
              <a:t>StoneCutter</a:t>
            </a:r>
            <a:r>
              <a:rPr lang="en-US" dirty="0"/>
              <a:t> Syntax</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a:bodyPr>
          <a:lstStyle/>
          <a:p>
            <a:r>
              <a:rPr lang="en-US" dirty="0" err="1"/>
              <a:t>StoneCutter</a:t>
            </a:r>
            <a:r>
              <a:rPr lang="en-US" dirty="0"/>
              <a:t> is a basic, C-like language construct that is designed to provide users a rapid development tool for individual instructions</a:t>
            </a:r>
          </a:p>
          <a:p>
            <a:r>
              <a:rPr lang="en-US" dirty="0"/>
              <a:t>Designed to support compilation of very high level language to Chisel</a:t>
            </a:r>
          </a:p>
          <a:p>
            <a:r>
              <a:rPr lang="en-US" dirty="0"/>
              <a:t>Designed to support users with reasonable knowledge of hardware architecture, but not Chisel (or Verilog) HDL</a:t>
            </a:r>
          </a:p>
          <a:p>
            <a:r>
              <a:rPr lang="en-US" dirty="0"/>
              <a:t>Directly integrated into the remainder of the System Architect infrastructure</a:t>
            </a:r>
          </a:p>
          <a:p>
            <a:r>
              <a:rPr lang="en-US" dirty="0"/>
              <a:t>See slide 13 for a reference to the official </a:t>
            </a:r>
            <a:r>
              <a:rPr lang="en-US" dirty="0" err="1"/>
              <a:t>StoneCutter</a:t>
            </a:r>
            <a:r>
              <a:rPr lang="en-US" dirty="0"/>
              <a:t> language specification</a:t>
            </a:r>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0077798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err="1"/>
              <a:t>StoneCutter</a:t>
            </a:r>
            <a:r>
              <a:rPr lang="en-US" dirty="0"/>
              <a:t> Syntax cont.</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a:bodyPr>
          <a:lstStyle/>
          <a:p>
            <a:r>
              <a:rPr lang="en-US" dirty="0" err="1"/>
              <a:t>StoneCutter</a:t>
            </a:r>
            <a:r>
              <a:rPr lang="en-US" dirty="0"/>
              <a:t> language syntax includes 10 distinct features</a:t>
            </a:r>
          </a:p>
          <a:p>
            <a:pPr marL="0" indent="0">
              <a:buNone/>
            </a:pPr>
            <a:endParaRPr lang="en-US" dirty="0"/>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
        <p:nvSpPr>
          <p:cNvPr id="5" name="Content Placeholder 5">
            <a:extLst>
              <a:ext uri="{FF2B5EF4-FFF2-40B4-BE49-F238E27FC236}">
                <a16:creationId xmlns:a16="http://schemas.microsoft.com/office/drawing/2014/main" id="{02BF74FB-01D2-7842-BBEB-D7923A5BD568}"/>
              </a:ext>
            </a:extLst>
          </p:cNvPr>
          <p:cNvSpPr txBox="1">
            <a:spLocks/>
          </p:cNvSpPr>
          <p:nvPr/>
        </p:nvSpPr>
        <p:spPr>
          <a:xfrm>
            <a:off x="839788" y="2505075"/>
            <a:ext cx="5157787" cy="2791754"/>
          </a:xfrm>
          <a:prstGeom prst="rect">
            <a:avLst/>
          </a:prstGeom>
          <a:ln>
            <a:solidFill>
              <a:schemeClr val="tx1"/>
            </a:solidFill>
          </a:ln>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Comments</a:t>
            </a:r>
          </a:p>
          <a:p>
            <a:r>
              <a:rPr lang="en-US" dirty="0"/>
              <a:t>Datatypes</a:t>
            </a:r>
          </a:p>
          <a:p>
            <a:r>
              <a:rPr lang="en-US" dirty="0"/>
              <a:t>Instruction Format Definitions</a:t>
            </a:r>
          </a:p>
          <a:p>
            <a:r>
              <a:rPr lang="en-US" dirty="0"/>
              <a:t>Register Class Definitions</a:t>
            </a:r>
          </a:p>
          <a:p>
            <a:r>
              <a:rPr lang="en-US" dirty="0"/>
              <a:t>Instruction Prototypes</a:t>
            </a:r>
          </a:p>
          <a:p>
            <a:endParaRPr lang="en-US" dirty="0"/>
          </a:p>
          <a:p>
            <a:endParaRPr lang="en-US" dirty="0"/>
          </a:p>
        </p:txBody>
      </p:sp>
      <p:sp>
        <p:nvSpPr>
          <p:cNvPr id="6" name="Content Placeholder 5">
            <a:extLst>
              <a:ext uri="{FF2B5EF4-FFF2-40B4-BE49-F238E27FC236}">
                <a16:creationId xmlns:a16="http://schemas.microsoft.com/office/drawing/2014/main" id="{D632D774-B85E-DD4A-BA1D-2669135D9AF5}"/>
              </a:ext>
            </a:extLst>
          </p:cNvPr>
          <p:cNvSpPr txBox="1">
            <a:spLocks/>
          </p:cNvSpPr>
          <p:nvPr/>
        </p:nvSpPr>
        <p:spPr>
          <a:xfrm>
            <a:off x="6055190" y="2505075"/>
            <a:ext cx="5157787" cy="2791754"/>
          </a:xfrm>
          <a:prstGeom prst="rect">
            <a:avLst/>
          </a:prstGeom>
          <a:ln>
            <a:solidFill>
              <a:schemeClr val="tx1"/>
            </a:solidFill>
          </a:ln>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Variable Definitions</a:t>
            </a:r>
          </a:p>
          <a:p>
            <a:r>
              <a:rPr lang="en-US" dirty="0"/>
              <a:t>Arithmetic Operations</a:t>
            </a:r>
          </a:p>
          <a:p>
            <a:r>
              <a:rPr lang="en-US" dirty="0"/>
              <a:t>Conditional Operations</a:t>
            </a:r>
          </a:p>
          <a:p>
            <a:r>
              <a:rPr lang="en-US" dirty="0"/>
              <a:t>Loop Operations</a:t>
            </a:r>
          </a:p>
          <a:p>
            <a:r>
              <a:rPr lang="en-US" dirty="0"/>
              <a:t>Intrinsic Functions</a:t>
            </a:r>
          </a:p>
          <a:p>
            <a:endParaRPr lang="en-US" dirty="0"/>
          </a:p>
          <a:p>
            <a:endParaRPr lang="en-US" dirty="0"/>
          </a:p>
        </p:txBody>
      </p:sp>
    </p:spTree>
    <p:extLst>
      <p:ext uri="{BB962C8B-B14F-4D97-AF65-F5344CB8AC3E}">
        <p14:creationId xmlns:p14="http://schemas.microsoft.com/office/powerpoint/2010/main" val="39271274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err="1"/>
              <a:t>StoneCutter</a:t>
            </a:r>
            <a:r>
              <a:rPr lang="en-US" dirty="0"/>
              <a:t> Syntax Notes</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a:bodyPr>
          <a:lstStyle/>
          <a:p>
            <a:r>
              <a:rPr lang="en-US" b="1" u="sng" dirty="0"/>
              <a:t>Semicolons</a:t>
            </a:r>
            <a:r>
              <a:rPr lang="en-US" dirty="0"/>
              <a:t>: In C, expressions are terminated by semicolons (;).  Semicolons are not required in </a:t>
            </a:r>
            <a:r>
              <a:rPr lang="en-US" dirty="0" err="1"/>
              <a:t>StoneCutter</a:t>
            </a:r>
            <a:r>
              <a:rPr lang="en-US" dirty="0"/>
              <a:t>.  </a:t>
            </a:r>
          </a:p>
          <a:p>
            <a:pPr marL="0" indent="0">
              <a:buNone/>
            </a:pPr>
            <a:endParaRPr lang="en-US" dirty="0"/>
          </a:p>
          <a:p>
            <a:r>
              <a:rPr lang="en-US" b="1" u="sng" dirty="0"/>
              <a:t>Complement Operations</a:t>
            </a:r>
            <a:r>
              <a:rPr lang="en-US" dirty="0"/>
              <a:t>: </a:t>
            </a:r>
            <a:r>
              <a:rPr lang="en-US" dirty="0" err="1"/>
              <a:t>StoneCutter</a:t>
            </a:r>
            <a:r>
              <a:rPr lang="en-US" dirty="0"/>
              <a:t> provides all the standard arithmetic, Boolean and logical operations provided by C.  The one exception are complement operations (! or ~).  </a:t>
            </a:r>
            <a:r>
              <a:rPr lang="en-US" dirty="0" err="1"/>
              <a:t>StoneCutter</a:t>
            </a:r>
            <a:r>
              <a:rPr lang="en-US" dirty="0"/>
              <a:t> does not have a native complement operations for binary or Boolean types.  You must utilize the “NOT” intrinsic to complement either Boolean operations or binary operators  </a:t>
            </a:r>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9958776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Comments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a:bodyPr>
          <a:lstStyle/>
          <a:p>
            <a:r>
              <a:rPr lang="en-US" dirty="0"/>
              <a:t>Comments can be inserted into a </a:t>
            </a:r>
            <a:r>
              <a:rPr lang="en-US" dirty="0" err="1"/>
              <a:t>StoneCutter</a:t>
            </a:r>
            <a:r>
              <a:rPr lang="en-US" dirty="0"/>
              <a:t> implementation on new lines or inline with the source</a:t>
            </a:r>
          </a:p>
          <a:p>
            <a:r>
              <a:rPr lang="en-US" dirty="0"/>
              <a:t>All comments are preceded by the ‘#’ sign</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9136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 This is a stand alone comment</a:t>
            </a:r>
            <a:endParaRPr lang="en-US" dirty="0">
              <a:solidFill>
                <a:srgbClr val="FF0000"/>
              </a:solidFill>
            </a:endParaRPr>
          </a:p>
          <a:p>
            <a:r>
              <a:rPr lang="en-US" dirty="0">
                <a:solidFill>
                  <a:schemeClr val="tx1"/>
                </a:solidFill>
              </a:rPr>
              <a:t>def inst0( RA RB RT ){ # this is an inline comment</a:t>
            </a:r>
          </a:p>
          <a:p>
            <a:r>
              <a:rPr lang="en-US" dirty="0">
                <a:solidFill>
                  <a:schemeClr val="tx1"/>
                </a:solidFill>
              </a:rPr>
              <a:t>	RT = RA + RB</a:t>
            </a:r>
          </a:p>
          <a:p>
            <a:r>
              <a:rPr lang="en-US" dirty="0">
                <a:solidFill>
                  <a:schemeClr val="tx1"/>
                </a:solidFill>
              </a:rPr>
              <a:t>}</a:t>
            </a:r>
          </a:p>
          <a:p>
            <a:endParaRPr lang="en-US" dirty="0">
              <a:solidFill>
                <a:srgbClr val="FF0000"/>
              </a:solidFill>
            </a:endParaRPr>
          </a:p>
        </p:txBody>
      </p:sp>
    </p:spTree>
    <p:extLst>
      <p:ext uri="{BB962C8B-B14F-4D97-AF65-F5344CB8AC3E}">
        <p14:creationId xmlns:p14="http://schemas.microsoft.com/office/powerpoint/2010/main" val="31248554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Datatypes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5257800" cy="2617067"/>
          </a:xfrm>
        </p:spPr>
        <p:txBody>
          <a:bodyPr>
            <a:normAutofit fontScale="85000" lnSpcReduction="20000"/>
          </a:bodyPr>
          <a:lstStyle/>
          <a:p>
            <a:r>
              <a:rPr lang="en-US" dirty="0" err="1"/>
              <a:t>StoneCutter</a:t>
            </a:r>
            <a:r>
              <a:rPr lang="en-US" dirty="0"/>
              <a:t> supports a standard set of datatypes similar to C</a:t>
            </a:r>
          </a:p>
          <a:p>
            <a:r>
              <a:rPr lang="en-US" dirty="0"/>
              <a:t>Unlike C, hardware designs need the ability to support types of arbitrary width</a:t>
            </a:r>
          </a:p>
          <a:p>
            <a:r>
              <a:rPr lang="en-US" dirty="0"/>
              <a:t>The </a:t>
            </a:r>
            <a:r>
              <a:rPr lang="en-US" dirty="0" err="1"/>
              <a:t>StoneCutter</a:t>
            </a:r>
            <a:r>
              <a:rPr lang="en-US" dirty="0"/>
              <a:t> type system supports signed/unsigned types of any width {1-N bits}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9136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u7 foo                  #-- unsigned 7 bit integer</a:t>
            </a:r>
          </a:p>
          <a:p>
            <a:endParaRPr lang="en-US" dirty="0">
              <a:solidFill>
                <a:schemeClr val="tx1"/>
              </a:solidFill>
            </a:endParaRPr>
          </a:p>
          <a:p>
            <a:r>
              <a:rPr lang="en-US" dirty="0">
                <a:solidFill>
                  <a:schemeClr val="tx1"/>
                </a:solidFill>
              </a:rPr>
              <a:t>u1024 bar           #-- unsigned 1024 bit integer</a:t>
            </a:r>
          </a:p>
          <a:p>
            <a:endParaRPr lang="en-US" dirty="0">
              <a:solidFill>
                <a:schemeClr val="tx1"/>
              </a:solidFill>
            </a:endParaRPr>
          </a:p>
          <a:p>
            <a:r>
              <a:rPr lang="en-US" dirty="0">
                <a:solidFill>
                  <a:schemeClr val="tx1"/>
                </a:solidFill>
              </a:rPr>
              <a:t>s37 </a:t>
            </a:r>
            <a:r>
              <a:rPr lang="en-US" dirty="0" err="1">
                <a:solidFill>
                  <a:schemeClr val="tx1"/>
                </a:solidFill>
              </a:rPr>
              <a:t>foobar</a:t>
            </a:r>
            <a:r>
              <a:rPr lang="en-US" dirty="0">
                <a:solidFill>
                  <a:schemeClr val="tx1"/>
                </a:solidFill>
              </a:rPr>
              <a:t>          #-- signed 37 bit integer</a:t>
            </a:r>
          </a:p>
          <a:p>
            <a:endParaRPr lang="en-US" dirty="0">
              <a:solidFill>
                <a:srgbClr val="FF0000"/>
              </a:solidFill>
            </a:endParaRPr>
          </a:p>
        </p:txBody>
      </p:sp>
      <p:pic>
        <p:nvPicPr>
          <p:cNvPr id="3" name="Picture 2">
            <a:extLst>
              <a:ext uri="{FF2B5EF4-FFF2-40B4-BE49-F238E27FC236}">
                <a16:creationId xmlns:a16="http://schemas.microsoft.com/office/drawing/2014/main" id="{F32531C0-8CAC-244F-A3D2-199C64BA6154}"/>
              </a:ext>
            </a:extLst>
          </p:cNvPr>
          <p:cNvPicPr>
            <a:picLocks noChangeAspect="1"/>
          </p:cNvPicPr>
          <p:nvPr/>
        </p:nvPicPr>
        <p:blipFill>
          <a:blip r:embed="rId2"/>
          <a:stretch>
            <a:fillRect/>
          </a:stretch>
        </p:blipFill>
        <p:spPr>
          <a:xfrm>
            <a:off x="6429297" y="1690688"/>
            <a:ext cx="5435600" cy="2631062"/>
          </a:xfrm>
          <a:prstGeom prst="rect">
            <a:avLst/>
          </a:prstGeom>
        </p:spPr>
      </p:pic>
    </p:spTree>
    <p:extLst>
      <p:ext uri="{BB962C8B-B14F-4D97-AF65-F5344CB8AC3E}">
        <p14:creationId xmlns:p14="http://schemas.microsoft.com/office/powerpoint/2010/main" val="3138342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Format Definitions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5384180" cy="3894952"/>
          </a:xfrm>
        </p:spPr>
        <p:txBody>
          <a:bodyPr>
            <a:normAutofit fontScale="70000" lnSpcReduction="20000"/>
          </a:bodyPr>
          <a:lstStyle/>
          <a:p>
            <a:r>
              <a:rPr lang="en-US" dirty="0" err="1"/>
              <a:t>StoneCutter</a:t>
            </a:r>
            <a:r>
              <a:rPr lang="en-US" dirty="0"/>
              <a:t> requires that users define the instruction format utilized in the respective instructions</a:t>
            </a:r>
          </a:p>
          <a:p>
            <a:pPr lvl="1"/>
            <a:r>
              <a:rPr lang="en-US" dirty="0"/>
              <a:t>This is analogous to C-style prototypes</a:t>
            </a:r>
          </a:p>
          <a:p>
            <a:r>
              <a:rPr lang="en-US" dirty="0"/>
              <a:t>Each field in the instruction format is treated as a global variable across all instruction definitions</a:t>
            </a:r>
          </a:p>
          <a:p>
            <a:pPr lvl="1"/>
            <a:r>
              <a:rPr lang="en-US" dirty="0"/>
              <a:t>These </a:t>
            </a:r>
            <a:r>
              <a:rPr lang="en-US" dirty="0" err="1"/>
              <a:t>globals</a:t>
            </a:r>
            <a:r>
              <a:rPr lang="en-US" dirty="0"/>
              <a:t> can be read from or written to just local any global variable</a:t>
            </a:r>
          </a:p>
          <a:p>
            <a:r>
              <a:rPr lang="en-US" dirty="0"/>
              <a:t>Each field is designated as one of three types:</a:t>
            </a:r>
          </a:p>
          <a:p>
            <a:pPr lvl="1"/>
            <a:r>
              <a:rPr lang="en-US" dirty="0"/>
              <a:t>Encoding field: </a:t>
            </a:r>
            <a:r>
              <a:rPr lang="en-US" i="1" dirty="0" err="1"/>
              <a:t>enc</a:t>
            </a:r>
            <a:endParaRPr lang="en-US" i="1" dirty="0"/>
          </a:p>
          <a:p>
            <a:pPr lvl="2"/>
            <a:r>
              <a:rPr lang="en-US" dirty="0"/>
              <a:t>Instruction encoding: Read-Only</a:t>
            </a:r>
          </a:p>
          <a:p>
            <a:pPr lvl="1"/>
            <a:r>
              <a:rPr lang="en-US" dirty="0"/>
              <a:t>Immediate field: </a:t>
            </a:r>
            <a:r>
              <a:rPr lang="en-US" i="1" dirty="0" err="1"/>
              <a:t>imm</a:t>
            </a:r>
            <a:endParaRPr lang="en-US" i="1" dirty="0"/>
          </a:p>
          <a:p>
            <a:pPr lvl="2"/>
            <a:r>
              <a:rPr lang="en-US" dirty="0"/>
              <a:t>Immediate values: Read-Only</a:t>
            </a:r>
          </a:p>
          <a:p>
            <a:pPr lvl="1"/>
            <a:r>
              <a:rPr lang="en-US" dirty="0"/>
              <a:t>Register Index: </a:t>
            </a:r>
            <a:r>
              <a:rPr lang="en-US" i="1" dirty="0" err="1"/>
              <a:t>reg</a:t>
            </a:r>
            <a:r>
              <a:rPr lang="en-US" i="1" dirty="0"/>
              <a:t>[REGCLASS]</a:t>
            </a:r>
          </a:p>
          <a:p>
            <a:pPr lvl="2"/>
            <a:r>
              <a:rPr lang="en-US" dirty="0"/>
              <a:t>Register indices: Read-Write</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720576"/>
            <a:ext cx="7740072" cy="6357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err="1">
                <a:solidFill>
                  <a:schemeClr val="tx1"/>
                </a:solidFill>
              </a:rPr>
              <a:t>instformat</a:t>
            </a:r>
            <a:r>
              <a:rPr lang="en-US" i="1" dirty="0">
                <a:solidFill>
                  <a:schemeClr val="tx1"/>
                </a:solidFill>
              </a:rPr>
              <a:t> FORMATNAME( FIELDTYPE FIELD1, FIELDTYPE FIELD2, … )</a:t>
            </a:r>
            <a:endParaRPr lang="en-US" i="1" dirty="0">
              <a:solidFill>
                <a:srgbClr val="FF0000"/>
              </a:solidFill>
            </a:endParaRPr>
          </a:p>
          <a:p>
            <a:endParaRPr lang="en-US" dirty="0">
              <a:solidFill>
                <a:srgbClr val="FF0000"/>
              </a:solidFill>
            </a:endParaRPr>
          </a:p>
        </p:txBody>
      </p:sp>
      <p:sp>
        <p:nvSpPr>
          <p:cNvPr id="8" name="Content Placeholder 5">
            <a:extLst>
              <a:ext uri="{FF2B5EF4-FFF2-40B4-BE49-F238E27FC236}">
                <a16:creationId xmlns:a16="http://schemas.microsoft.com/office/drawing/2014/main" id="{26DF9EDE-3FE6-B54E-A467-E063468C351A}"/>
              </a:ext>
            </a:extLst>
          </p:cNvPr>
          <p:cNvSpPr txBox="1">
            <a:spLocks/>
          </p:cNvSpPr>
          <p:nvPr/>
        </p:nvSpPr>
        <p:spPr>
          <a:xfrm>
            <a:off x="6096000" y="1825624"/>
            <a:ext cx="5384180" cy="3894952"/>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Register index fields require an additional syntactical note of defining the register class that the index is associated with</a:t>
            </a:r>
          </a:p>
          <a:p>
            <a:pPr lvl="1"/>
            <a:r>
              <a:rPr lang="en-US" dirty="0"/>
              <a:t>This allows us to performs I/O’s to the correct register file at the correct index</a:t>
            </a:r>
          </a:p>
          <a:p>
            <a:pPr lvl="1"/>
            <a:r>
              <a:rPr lang="en-US" dirty="0"/>
              <a:t>See Register Class Definitions</a:t>
            </a:r>
          </a:p>
          <a:p>
            <a:r>
              <a:rPr lang="en-US" i="1" dirty="0"/>
              <a:t>Note</a:t>
            </a:r>
            <a:r>
              <a:rPr lang="en-US" dirty="0"/>
              <a:t>: The field names should map back to the same naming conventions utilized in the </a:t>
            </a:r>
            <a:r>
              <a:rPr lang="en-US" dirty="0" err="1"/>
              <a:t>CoreGen</a:t>
            </a:r>
            <a:r>
              <a:rPr lang="en-US" dirty="0"/>
              <a:t> IR definition</a:t>
            </a:r>
          </a:p>
          <a:p>
            <a:endParaRPr lang="en-US" dirty="0"/>
          </a:p>
        </p:txBody>
      </p:sp>
    </p:spTree>
    <p:extLst>
      <p:ext uri="{BB962C8B-B14F-4D97-AF65-F5344CB8AC3E}">
        <p14:creationId xmlns:p14="http://schemas.microsoft.com/office/powerpoint/2010/main" val="370309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E83F9-D27A-4D41-8C65-65205CE2F920}"/>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7287588-751C-CD4D-8003-AD72561B0A62}"/>
              </a:ext>
            </a:extLst>
          </p:cNvPr>
          <p:cNvSpPr>
            <a:spLocks noGrp="1"/>
          </p:cNvSpPr>
          <p:nvPr>
            <p:ph idx="1"/>
          </p:nvPr>
        </p:nvSpPr>
        <p:spPr/>
        <p:txBody>
          <a:bodyPr>
            <a:normAutofit fontScale="92500" lnSpcReduction="20000"/>
          </a:bodyPr>
          <a:lstStyle/>
          <a:p>
            <a:endParaRPr lang="en-US" dirty="0"/>
          </a:p>
          <a:p>
            <a:r>
              <a:rPr lang="en-US" dirty="0" err="1"/>
              <a:t>StoneCutter</a:t>
            </a:r>
            <a:r>
              <a:rPr lang="en-US" dirty="0"/>
              <a:t> Overview</a:t>
            </a:r>
          </a:p>
          <a:p>
            <a:endParaRPr lang="en-US" dirty="0"/>
          </a:p>
          <a:p>
            <a:r>
              <a:rPr lang="en-US" dirty="0" err="1"/>
              <a:t>StoneCutter</a:t>
            </a:r>
            <a:r>
              <a:rPr lang="en-US" dirty="0"/>
              <a:t> Tool Infrastructure</a:t>
            </a:r>
          </a:p>
          <a:p>
            <a:endParaRPr lang="en-US" dirty="0"/>
          </a:p>
          <a:p>
            <a:r>
              <a:rPr lang="en-US" dirty="0"/>
              <a:t>Intro to </a:t>
            </a:r>
            <a:r>
              <a:rPr lang="en-US" dirty="0" err="1"/>
              <a:t>StoneCutter</a:t>
            </a:r>
            <a:r>
              <a:rPr lang="en-US" dirty="0"/>
              <a:t> Syntax</a:t>
            </a:r>
          </a:p>
          <a:p>
            <a:endParaRPr lang="en-US" dirty="0"/>
          </a:p>
          <a:p>
            <a:r>
              <a:rPr lang="en-US" dirty="0"/>
              <a:t>Implementing a Basic RISC Device</a:t>
            </a:r>
          </a:p>
          <a:p>
            <a:endParaRPr lang="en-US" dirty="0"/>
          </a:p>
          <a:p>
            <a:r>
              <a:rPr lang="en-US" dirty="0"/>
              <a:t>References</a:t>
            </a:r>
          </a:p>
        </p:txBody>
      </p:sp>
      <p:sp>
        <p:nvSpPr>
          <p:cNvPr id="4" name="Footer Placeholder 3">
            <a:extLst>
              <a:ext uri="{FF2B5EF4-FFF2-40B4-BE49-F238E27FC236}">
                <a16:creationId xmlns:a16="http://schemas.microsoft.com/office/drawing/2014/main" id="{9073C6AA-2C29-A94D-B6AD-D7E4ADE78CA2}"/>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42397810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Format Definitions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6989956" cy="3894952"/>
          </a:xfrm>
        </p:spPr>
        <p:txBody>
          <a:bodyPr>
            <a:normAutofit/>
          </a:bodyPr>
          <a:lstStyle/>
          <a:p>
            <a:r>
              <a:rPr lang="en-US" dirty="0"/>
              <a:t>Using the </a:t>
            </a:r>
            <a:r>
              <a:rPr lang="en-US" i="1" dirty="0" err="1"/>
              <a:t>Arith.if</a:t>
            </a:r>
            <a:r>
              <a:rPr lang="en-US" dirty="0"/>
              <a:t> format from the Level 1 tutorial, we can define our instruction format in </a:t>
            </a:r>
            <a:r>
              <a:rPr lang="en-US" dirty="0" err="1"/>
              <a:t>StoneCutter</a:t>
            </a:r>
            <a:endParaRPr lang="en-US" dirty="0"/>
          </a:p>
          <a:p>
            <a:r>
              <a:rPr lang="en-US" dirty="0"/>
              <a:t>Six fields:</a:t>
            </a:r>
          </a:p>
          <a:p>
            <a:pPr lvl="1"/>
            <a:r>
              <a:rPr lang="en-US" dirty="0"/>
              <a:t>Register Fields: {</a:t>
            </a:r>
            <a:r>
              <a:rPr lang="en-US" dirty="0" err="1"/>
              <a:t>ra</a:t>
            </a:r>
            <a:r>
              <a:rPr lang="en-US" dirty="0"/>
              <a:t>, </a:t>
            </a:r>
            <a:r>
              <a:rPr lang="en-US" dirty="0" err="1"/>
              <a:t>rb</a:t>
            </a:r>
            <a:r>
              <a:rPr lang="en-US" dirty="0"/>
              <a:t>, </a:t>
            </a:r>
            <a:r>
              <a:rPr lang="en-US" dirty="0" err="1"/>
              <a:t>rt</a:t>
            </a:r>
            <a:r>
              <a:rPr lang="en-US" dirty="0"/>
              <a:t>}</a:t>
            </a:r>
          </a:p>
          <a:p>
            <a:pPr lvl="2"/>
            <a:r>
              <a:rPr lang="en-US" dirty="0"/>
              <a:t>Notice that each utilizes the GPR register file</a:t>
            </a:r>
          </a:p>
          <a:p>
            <a:pPr lvl="1"/>
            <a:r>
              <a:rPr lang="en-US" dirty="0"/>
              <a:t>Encoding Fields: {</a:t>
            </a:r>
            <a:r>
              <a:rPr lang="en-US" dirty="0" err="1"/>
              <a:t>opc</a:t>
            </a:r>
            <a:r>
              <a:rPr lang="en-US" dirty="0"/>
              <a:t>, </a:t>
            </a:r>
            <a:r>
              <a:rPr lang="en-US" dirty="0" err="1"/>
              <a:t>func</a:t>
            </a:r>
            <a:r>
              <a:rPr lang="en-US" dirty="0"/>
              <a:t>}</a:t>
            </a:r>
          </a:p>
          <a:p>
            <a:pPr lvl="1"/>
            <a:r>
              <a:rPr lang="en-US" dirty="0" err="1"/>
              <a:t>Immeidate</a:t>
            </a:r>
            <a:r>
              <a:rPr lang="en-US" dirty="0"/>
              <a:t> Field: {</a:t>
            </a:r>
            <a:r>
              <a:rPr lang="en-US" dirty="0" err="1"/>
              <a:t>imm</a:t>
            </a:r>
            <a:r>
              <a:rPr lang="en-US" dirty="0"/>
              <a:t>}</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1616927" y="5720576"/>
            <a:ext cx="8349109" cy="6357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instformat</a:t>
            </a:r>
            <a:r>
              <a:rPr lang="en-US" dirty="0">
                <a:solidFill>
                  <a:schemeClr val="tx1"/>
                </a:solidFill>
              </a:rPr>
              <a:t> </a:t>
            </a:r>
            <a:r>
              <a:rPr lang="en-US" dirty="0" err="1">
                <a:solidFill>
                  <a:schemeClr val="tx1"/>
                </a:solidFill>
              </a:rPr>
              <a:t>Arith.if</a:t>
            </a:r>
            <a:r>
              <a:rPr lang="en-US" dirty="0">
                <a:solidFill>
                  <a:schemeClr val="tx1"/>
                </a:solidFill>
              </a:rPr>
              <a:t>(</a:t>
            </a:r>
            <a:r>
              <a:rPr lang="en-US" dirty="0" err="1">
                <a:solidFill>
                  <a:schemeClr val="tx1"/>
                </a:solidFill>
              </a:rPr>
              <a:t>reg</a:t>
            </a:r>
            <a:r>
              <a:rPr lang="en-US" dirty="0">
                <a:solidFill>
                  <a:schemeClr val="tx1"/>
                </a:solidFill>
              </a:rPr>
              <a:t>[GPR] </a:t>
            </a:r>
            <a:r>
              <a:rPr lang="en-US" dirty="0" err="1">
                <a:solidFill>
                  <a:schemeClr val="tx1"/>
                </a:solidFill>
              </a:rPr>
              <a:t>ra</a:t>
            </a:r>
            <a:r>
              <a:rPr lang="en-US" dirty="0">
                <a:solidFill>
                  <a:schemeClr val="tx1"/>
                </a:solidFill>
              </a:rPr>
              <a:t>, </a:t>
            </a:r>
            <a:r>
              <a:rPr lang="en-US" dirty="0" err="1">
                <a:solidFill>
                  <a:schemeClr val="tx1"/>
                </a:solidFill>
              </a:rPr>
              <a:t>reg</a:t>
            </a:r>
            <a:r>
              <a:rPr lang="en-US" dirty="0">
                <a:solidFill>
                  <a:schemeClr val="tx1"/>
                </a:solidFill>
              </a:rPr>
              <a:t>[GPR] </a:t>
            </a:r>
            <a:r>
              <a:rPr lang="en-US" dirty="0" err="1">
                <a:solidFill>
                  <a:schemeClr val="tx1"/>
                </a:solidFill>
              </a:rPr>
              <a:t>rb</a:t>
            </a:r>
            <a:r>
              <a:rPr lang="en-US" dirty="0">
                <a:solidFill>
                  <a:schemeClr val="tx1"/>
                </a:solidFill>
              </a:rPr>
              <a:t>, </a:t>
            </a:r>
            <a:r>
              <a:rPr lang="en-US" dirty="0" err="1">
                <a:solidFill>
                  <a:schemeClr val="tx1"/>
                </a:solidFill>
              </a:rPr>
              <a:t>reg</a:t>
            </a:r>
            <a:r>
              <a:rPr lang="en-US" dirty="0">
                <a:solidFill>
                  <a:schemeClr val="tx1"/>
                </a:solidFill>
              </a:rPr>
              <a:t>[GPR] </a:t>
            </a:r>
            <a:r>
              <a:rPr lang="en-US" dirty="0" err="1">
                <a:solidFill>
                  <a:schemeClr val="tx1"/>
                </a:solidFill>
              </a:rPr>
              <a:t>rt</a:t>
            </a:r>
            <a:r>
              <a:rPr lang="en-US" dirty="0">
                <a:solidFill>
                  <a:schemeClr val="tx1"/>
                </a:solidFill>
              </a:rPr>
              <a:t>, </a:t>
            </a:r>
            <a:r>
              <a:rPr lang="en-US" dirty="0" err="1">
                <a:solidFill>
                  <a:schemeClr val="tx1"/>
                </a:solidFill>
              </a:rPr>
              <a:t>enc</a:t>
            </a:r>
            <a:r>
              <a:rPr lang="en-US" dirty="0">
                <a:solidFill>
                  <a:schemeClr val="tx1"/>
                </a:solidFill>
              </a:rPr>
              <a:t> </a:t>
            </a:r>
            <a:r>
              <a:rPr lang="en-US" dirty="0" err="1">
                <a:solidFill>
                  <a:schemeClr val="tx1"/>
                </a:solidFill>
              </a:rPr>
              <a:t>opc</a:t>
            </a:r>
            <a:r>
              <a:rPr lang="en-US" dirty="0">
                <a:solidFill>
                  <a:schemeClr val="tx1"/>
                </a:solidFill>
              </a:rPr>
              <a:t>, </a:t>
            </a:r>
            <a:r>
              <a:rPr lang="en-US" dirty="0" err="1">
                <a:solidFill>
                  <a:schemeClr val="tx1"/>
                </a:solidFill>
              </a:rPr>
              <a:t>enc</a:t>
            </a:r>
            <a:r>
              <a:rPr lang="en-US" dirty="0">
                <a:solidFill>
                  <a:schemeClr val="tx1"/>
                </a:solidFill>
              </a:rPr>
              <a:t> </a:t>
            </a:r>
            <a:r>
              <a:rPr lang="en-US" dirty="0" err="1">
                <a:solidFill>
                  <a:schemeClr val="tx1"/>
                </a:solidFill>
              </a:rPr>
              <a:t>func</a:t>
            </a:r>
            <a:r>
              <a:rPr lang="en-US" dirty="0">
                <a:solidFill>
                  <a:schemeClr val="tx1"/>
                </a:solidFill>
              </a:rPr>
              <a:t>, </a:t>
            </a:r>
            <a:r>
              <a:rPr lang="en-US" dirty="0" err="1">
                <a:solidFill>
                  <a:schemeClr val="tx1"/>
                </a:solidFill>
              </a:rPr>
              <a:t>imm</a:t>
            </a:r>
            <a:r>
              <a:rPr lang="en-US" dirty="0">
                <a:solidFill>
                  <a:schemeClr val="tx1"/>
                </a:solidFill>
              </a:rPr>
              <a:t> </a:t>
            </a:r>
            <a:r>
              <a:rPr lang="en-US" dirty="0" err="1">
                <a:solidFill>
                  <a:schemeClr val="tx1"/>
                </a:solidFill>
              </a:rPr>
              <a:t>imm</a:t>
            </a:r>
            <a:r>
              <a:rPr lang="en-US" dirty="0">
                <a:solidFill>
                  <a:schemeClr val="tx1"/>
                </a:solidFill>
              </a:rPr>
              <a:t>)</a:t>
            </a:r>
            <a:endParaRPr lang="en-US" dirty="0">
              <a:solidFill>
                <a:srgbClr val="FF0000"/>
              </a:solidFill>
            </a:endParaRPr>
          </a:p>
        </p:txBody>
      </p:sp>
      <p:pic>
        <p:nvPicPr>
          <p:cNvPr id="3" name="Picture 2">
            <a:extLst>
              <a:ext uri="{FF2B5EF4-FFF2-40B4-BE49-F238E27FC236}">
                <a16:creationId xmlns:a16="http://schemas.microsoft.com/office/drawing/2014/main" id="{7C0DC3B9-9DCD-914F-9223-B85FC4E905C2}"/>
              </a:ext>
            </a:extLst>
          </p:cNvPr>
          <p:cNvPicPr>
            <a:picLocks noChangeAspect="1"/>
          </p:cNvPicPr>
          <p:nvPr/>
        </p:nvPicPr>
        <p:blipFill>
          <a:blip r:embed="rId2"/>
          <a:stretch>
            <a:fillRect/>
          </a:stretch>
        </p:blipFill>
        <p:spPr>
          <a:xfrm>
            <a:off x="10069551" y="38325"/>
            <a:ext cx="2018286" cy="5682251"/>
          </a:xfrm>
          <a:prstGeom prst="rect">
            <a:avLst/>
          </a:prstGeom>
        </p:spPr>
      </p:pic>
    </p:spTree>
    <p:extLst>
      <p:ext uri="{BB962C8B-B14F-4D97-AF65-F5344CB8AC3E}">
        <p14:creationId xmlns:p14="http://schemas.microsoft.com/office/powerpoint/2010/main" val="10497346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Register Class Definitions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378388"/>
          </a:xfrm>
        </p:spPr>
        <p:txBody>
          <a:bodyPr>
            <a:normAutofit fontScale="85000" lnSpcReduction="20000"/>
          </a:bodyPr>
          <a:lstStyle/>
          <a:p>
            <a:r>
              <a:rPr lang="en-US" dirty="0"/>
              <a:t>Users must also define the set of register classes contained within the design</a:t>
            </a:r>
          </a:p>
          <a:p>
            <a:r>
              <a:rPr lang="en-US" dirty="0"/>
              <a:t>Each register class and register is raised to a global variable across all instruction definitions</a:t>
            </a:r>
          </a:p>
          <a:p>
            <a:r>
              <a:rPr lang="en-US" dirty="0"/>
              <a:t>Each register must be encapsulated in a register class</a:t>
            </a:r>
          </a:p>
          <a:p>
            <a:r>
              <a:rPr lang="en-US" dirty="0"/>
              <a:t>Each register must include a datatype</a:t>
            </a:r>
          </a:p>
          <a:p>
            <a:pPr lvl="1"/>
            <a:r>
              <a:rPr lang="en-US" dirty="0"/>
              <a:t>These are the datatypes defined in slide 28</a:t>
            </a:r>
          </a:p>
          <a:p>
            <a:r>
              <a:rPr lang="en-US" dirty="0"/>
              <a:t>Users can create register files with mixed data types (but performance and/or area may suffer)</a:t>
            </a:r>
          </a:p>
          <a:p>
            <a:r>
              <a:rPr lang="en-US" dirty="0"/>
              <a:t>Register class and register names must map back to the names defined in your </a:t>
            </a:r>
            <a:r>
              <a:rPr lang="en-US" dirty="0" err="1"/>
              <a:t>CoreGen</a:t>
            </a:r>
            <a:r>
              <a:rPr lang="en-US" dirty="0"/>
              <a:t> IR file</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862918"/>
            <a:ext cx="7740072" cy="49343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err="1">
                <a:solidFill>
                  <a:schemeClr val="tx1"/>
                </a:solidFill>
              </a:rPr>
              <a:t>regclass</a:t>
            </a:r>
            <a:r>
              <a:rPr lang="en-US" i="1" dirty="0">
                <a:solidFill>
                  <a:schemeClr val="tx1"/>
                </a:solidFill>
              </a:rPr>
              <a:t> RCNAME( DATATYPE RegName1, DATATYPE RegName2, … )</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0788424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Register Class Definitions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6329082" cy="3378388"/>
          </a:xfrm>
        </p:spPr>
        <p:txBody>
          <a:bodyPr>
            <a:normAutofit/>
          </a:bodyPr>
          <a:lstStyle/>
          <a:p>
            <a:r>
              <a:rPr lang="en-US" dirty="0"/>
              <a:t>Using the </a:t>
            </a:r>
            <a:r>
              <a:rPr lang="en-US" i="1" dirty="0"/>
              <a:t>GPR</a:t>
            </a:r>
            <a:r>
              <a:rPr lang="en-US" dirty="0"/>
              <a:t> register file from our Level 1 tutorial, we can define a register class in </a:t>
            </a:r>
            <a:r>
              <a:rPr lang="en-US" dirty="0" err="1"/>
              <a:t>StoneCutter</a:t>
            </a:r>
            <a:endParaRPr lang="en-US" dirty="0"/>
          </a:p>
          <a:p>
            <a:r>
              <a:rPr lang="en-US" dirty="0"/>
              <a:t>32 general purpose registers</a:t>
            </a:r>
          </a:p>
          <a:p>
            <a:r>
              <a:rPr lang="en-US" dirty="0"/>
              <a:t>All are defined as unsigned 64 bit integers</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029200"/>
            <a:ext cx="7740072" cy="13271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pt" dirty="0" err="1">
                <a:solidFill>
                  <a:schemeClr val="tx1"/>
                </a:solidFill>
              </a:rPr>
              <a:t>regclass</a:t>
            </a:r>
            <a:r>
              <a:rPr lang="pt" dirty="0">
                <a:solidFill>
                  <a:schemeClr val="tx1"/>
                </a:solidFill>
              </a:rPr>
              <a:t> GPR( u64 r0, u64 r1, u64 r2, u64 r3, u64 r4, u64 r5, u64 r6, u64 r7, u64 r8, u64 r9, u64 r10, u64 r11, u64 r12, u64 r13, u64 r14, u64 r15, u64 r16, u64 r17, u64 r18, u64 r19, u64 r20, u64 r21, u64 r22, u64 r23, u64 r24, u64 r25, u64 r26, u64 r27, u64 r28, u64 r29, u64 r30, u64 r31 )</a:t>
            </a:r>
            <a:endParaRPr lang="en-US" dirty="0">
              <a:solidFill>
                <a:srgbClr val="FF0000"/>
              </a:solidFill>
            </a:endParaRPr>
          </a:p>
          <a:p>
            <a:endParaRPr lang="en-US" dirty="0">
              <a:solidFill>
                <a:srgbClr val="FF0000"/>
              </a:solidFill>
            </a:endParaRPr>
          </a:p>
        </p:txBody>
      </p:sp>
      <p:pic>
        <p:nvPicPr>
          <p:cNvPr id="3" name="Picture 2">
            <a:extLst>
              <a:ext uri="{FF2B5EF4-FFF2-40B4-BE49-F238E27FC236}">
                <a16:creationId xmlns:a16="http://schemas.microsoft.com/office/drawing/2014/main" id="{DFDDCA2E-03DC-934B-87A3-4C3E9D170607}"/>
              </a:ext>
            </a:extLst>
          </p:cNvPr>
          <p:cNvPicPr>
            <a:picLocks noChangeAspect="1"/>
          </p:cNvPicPr>
          <p:nvPr/>
        </p:nvPicPr>
        <p:blipFill>
          <a:blip r:embed="rId2"/>
          <a:stretch>
            <a:fillRect/>
          </a:stretch>
        </p:blipFill>
        <p:spPr>
          <a:xfrm>
            <a:off x="7557246" y="1209875"/>
            <a:ext cx="4486835" cy="3615926"/>
          </a:xfrm>
          <a:prstGeom prst="rect">
            <a:avLst/>
          </a:prstGeom>
        </p:spPr>
      </p:pic>
    </p:spTree>
    <p:extLst>
      <p:ext uri="{BB962C8B-B14F-4D97-AF65-F5344CB8AC3E}">
        <p14:creationId xmlns:p14="http://schemas.microsoft.com/office/powerpoint/2010/main" val="34832786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Prototypes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553200"/>
          </a:xfrm>
        </p:spPr>
        <p:txBody>
          <a:bodyPr>
            <a:normAutofit fontScale="92500" lnSpcReduction="20000"/>
          </a:bodyPr>
          <a:lstStyle/>
          <a:p>
            <a:r>
              <a:rPr lang="en-US" dirty="0"/>
              <a:t>Each instruction implementation requires an instruction </a:t>
            </a:r>
            <a:r>
              <a:rPr lang="en-US" i="1" dirty="0"/>
              <a:t>definition</a:t>
            </a:r>
            <a:endParaRPr lang="en-US" dirty="0"/>
          </a:p>
          <a:p>
            <a:r>
              <a:rPr lang="en-US" dirty="0"/>
              <a:t>The instruction definition is analogous to a C-function that defines the respective implementation of the instruction</a:t>
            </a:r>
          </a:p>
          <a:p>
            <a:r>
              <a:rPr lang="en-US" dirty="0"/>
              <a:t>Each instruction implementation requires an instruction prototype</a:t>
            </a:r>
          </a:p>
          <a:p>
            <a:r>
              <a:rPr lang="en-US" dirty="0"/>
              <a:t>Prototypes provide several key implementation elements:</a:t>
            </a:r>
          </a:p>
          <a:p>
            <a:pPr lvl="1"/>
            <a:r>
              <a:rPr lang="en-US" dirty="0"/>
              <a:t>Instruction naming convention that matches the decoding/instruction crack logic</a:t>
            </a:r>
          </a:p>
          <a:p>
            <a:pPr lvl="1"/>
            <a:r>
              <a:rPr lang="en-US" dirty="0"/>
              <a:t>The instruction format for the instruction that provides the compiler the ability to validate the I/O structure</a:t>
            </a:r>
          </a:p>
          <a:p>
            <a:pPr lvl="1"/>
            <a:r>
              <a:rPr lang="en-US" dirty="0"/>
              <a:t>The instruction arguments in the form of instruction fields, register classes or registers that define the pipelined I/O structure</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540188"/>
            <a:ext cx="7740072" cy="81616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INSTNAME[:INSTFORMAT]( ARG1 ARG2 ARG3 …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2391339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Prototypes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553200"/>
          </a:xfrm>
        </p:spPr>
        <p:txBody>
          <a:bodyPr>
            <a:normAutofit lnSpcReduction="10000"/>
          </a:bodyPr>
          <a:lstStyle/>
          <a:p>
            <a:r>
              <a:rPr lang="en-US" dirty="0"/>
              <a:t>The </a:t>
            </a:r>
            <a:r>
              <a:rPr lang="en-US" i="1" dirty="0"/>
              <a:t>INSTNAME</a:t>
            </a:r>
            <a:r>
              <a:rPr lang="en-US" dirty="0"/>
              <a:t> from each instruction definition must match the complementary instruction name defined in the </a:t>
            </a:r>
            <a:r>
              <a:rPr lang="en-US" dirty="0" err="1"/>
              <a:t>CoreGen</a:t>
            </a:r>
            <a:r>
              <a:rPr lang="en-US" dirty="0"/>
              <a:t> IR</a:t>
            </a:r>
          </a:p>
          <a:p>
            <a:r>
              <a:rPr lang="en-US" dirty="0"/>
              <a:t>The </a:t>
            </a:r>
            <a:r>
              <a:rPr lang="en-US" i="1" dirty="0"/>
              <a:t>INSTFORMAT</a:t>
            </a:r>
            <a:r>
              <a:rPr lang="en-US" dirty="0"/>
              <a:t> is an optional syntactical addition to the instruction definition, however</a:t>
            </a:r>
          </a:p>
          <a:p>
            <a:pPr lvl="1"/>
            <a:r>
              <a:rPr lang="en-US" dirty="0"/>
              <a:t>Defining the instruction format allows </a:t>
            </a:r>
            <a:r>
              <a:rPr lang="en-US" dirty="0" err="1"/>
              <a:t>StoneCutter</a:t>
            </a:r>
            <a:r>
              <a:rPr lang="en-US" dirty="0"/>
              <a:t> to correctly validate the I/O pipeline</a:t>
            </a:r>
          </a:p>
          <a:p>
            <a:pPr lvl="1"/>
            <a:r>
              <a:rPr lang="en-US" dirty="0"/>
              <a:t>Will prevent downstream issues in creating erroneous I/O paths</a:t>
            </a:r>
          </a:p>
          <a:p>
            <a:pPr lvl="1"/>
            <a:r>
              <a:rPr lang="en-US" dirty="0"/>
              <a:t>The instruction format must match an existing format defined in the instruction format block and the </a:t>
            </a:r>
            <a:r>
              <a:rPr lang="en-US" dirty="0" err="1"/>
              <a:t>CoreGen</a:t>
            </a:r>
            <a:r>
              <a:rPr lang="en-US" dirty="0"/>
              <a:t> IR</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540188"/>
            <a:ext cx="7740072" cy="81616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a:t>
            </a:r>
            <a:r>
              <a:rPr lang="en-US" i="1" dirty="0">
                <a:solidFill>
                  <a:srgbClr val="FF0000"/>
                </a:solidFill>
              </a:rPr>
              <a:t>INSTNAME</a:t>
            </a:r>
            <a:r>
              <a:rPr lang="en-US" i="1" dirty="0">
                <a:solidFill>
                  <a:schemeClr val="tx1"/>
                </a:solidFill>
              </a:rPr>
              <a:t>[:</a:t>
            </a:r>
            <a:r>
              <a:rPr lang="en-US" i="1" dirty="0">
                <a:solidFill>
                  <a:srgbClr val="FF0000"/>
                </a:solidFill>
              </a:rPr>
              <a:t>INSTFORMAT</a:t>
            </a:r>
            <a:r>
              <a:rPr lang="en-US" i="1" dirty="0">
                <a:solidFill>
                  <a:schemeClr val="tx1"/>
                </a:solidFill>
              </a:rPr>
              <a:t>]( ARG1 ARG2 ARG3 …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015930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Prototypes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553200"/>
          </a:xfrm>
        </p:spPr>
        <p:txBody>
          <a:bodyPr>
            <a:normAutofit fontScale="92500" lnSpcReduction="20000"/>
          </a:bodyPr>
          <a:lstStyle/>
          <a:p>
            <a:r>
              <a:rPr lang="en-US" dirty="0"/>
              <a:t>The instruction argument list provides the set of standard I/O paths for the target function</a:t>
            </a:r>
          </a:p>
          <a:p>
            <a:r>
              <a:rPr lang="en-US" dirty="0"/>
              <a:t>The argument lists can include any </a:t>
            </a:r>
            <a:r>
              <a:rPr lang="en-US" u="sng" dirty="0"/>
              <a:t>global</a:t>
            </a:r>
            <a:r>
              <a:rPr lang="en-US" dirty="0"/>
              <a:t> variables:</a:t>
            </a:r>
          </a:p>
          <a:p>
            <a:pPr lvl="1"/>
            <a:r>
              <a:rPr lang="en-US" dirty="0"/>
              <a:t>Register classes</a:t>
            </a:r>
          </a:p>
          <a:p>
            <a:pPr lvl="1"/>
            <a:r>
              <a:rPr lang="en-US" dirty="0"/>
              <a:t>Individual registers</a:t>
            </a:r>
          </a:p>
          <a:p>
            <a:pPr lvl="1"/>
            <a:r>
              <a:rPr lang="en-US" dirty="0"/>
              <a:t>Instruction fields</a:t>
            </a:r>
          </a:p>
          <a:p>
            <a:r>
              <a:rPr lang="en-US" i="1" dirty="0"/>
              <a:t>Note: </a:t>
            </a:r>
            <a:r>
              <a:rPr lang="en-US" dirty="0"/>
              <a:t>Most instructions will include the register and immediate fields of the respective register format</a:t>
            </a:r>
          </a:p>
          <a:p>
            <a:pPr lvl="1"/>
            <a:r>
              <a:rPr lang="en-US" dirty="0"/>
              <a:t>These are things that are commonly utilized in the instruction body</a:t>
            </a:r>
          </a:p>
          <a:p>
            <a:r>
              <a:rPr lang="en-US" i="1" dirty="0"/>
              <a:t>Note</a:t>
            </a:r>
            <a:r>
              <a:rPr lang="en-US" dirty="0"/>
              <a:t>: The instruction arguments are NOT separated by commas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540188"/>
            <a:ext cx="7740072" cy="81616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INSTNAME[:INSTFORMAT]( </a:t>
            </a:r>
            <a:r>
              <a:rPr lang="en-US" i="1" dirty="0">
                <a:solidFill>
                  <a:srgbClr val="FF0000"/>
                </a:solidFill>
              </a:rPr>
              <a:t>ARG1 ARG2 ARG3 </a:t>
            </a:r>
            <a:r>
              <a:rPr lang="en-US" i="1" dirty="0">
                <a:solidFill>
                  <a:schemeClr val="tx1"/>
                </a:solidFill>
              </a:rPr>
              <a:t>…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5483133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Prototypes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6530788" cy="3553200"/>
          </a:xfrm>
        </p:spPr>
        <p:txBody>
          <a:bodyPr>
            <a:normAutofit/>
          </a:bodyPr>
          <a:lstStyle/>
          <a:p>
            <a:r>
              <a:rPr lang="en-US" dirty="0"/>
              <a:t>Using the basic ADD instruction from the Level 1 tutorial, we can define a simple prototype</a:t>
            </a:r>
          </a:p>
          <a:p>
            <a:r>
              <a:rPr lang="en-US" dirty="0"/>
              <a:t>Note how we define the instruction to utilize the </a:t>
            </a:r>
            <a:r>
              <a:rPr lang="en-US" i="1" dirty="0" err="1"/>
              <a:t>Arith.if</a:t>
            </a:r>
            <a:r>
              <a:rPr lang="en-US" dirty="0"/>
              <a:t> format and utilize the {</a:t>
            </a:r>
            <a:r>
              <a:rPr lang="en-US" i="1" dirty="0" err="1"/>
              <a:t>ra,rb,rt</a:t>
            </a:r>
            <a:r>
              <a:rPr lang="en-US" dirty="0"/>
              <a:t>} register fields as well as the </a:t>
            </a:r>
            <a:r>
              <a:rPr lang="en-US" i="1" dirty="0" err="1"/>
              <a:t>imm</a:t>
            </a:r>
            <a:r>
              <a:rPr lang="en-US" dirty="0"/>
              <a:t> field from the instruction format </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540188"/>
            <a:ext cx="7740072" cy="81616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a:t>
            </a:r>
            <a:r>
              <a:rPr lang="en-US" i="1" dirty="0" err="1">
                <a:solidFill>
                  <a:schemeClr val="tx1"/>
                </a:solidFill>
              </a:rPr>
              <a:t>add:Arith.if</a:t>
            </a:r>
            <a:r>
              <a:rPr lang="en-US" i="1" dirty="0">
                <a:solidFill>
                  <a:schemeClr val="tx1"/>
                </a:solidFill>
              </a:rPr>
              <a:t>( </a:t>
            </a:r>
            <a:r>
              <a:rPr lang="en-US" i="1" dirty="0" err="1">
                <a:solidFill>
                  <a:schemeClr val="tx1"/>
                </a:solidFill>
              </a:rPr>
              <a:t>ra</a:t>
            </a:r>
            <a:r>
              <a:rPr lang="en-US" i="1" dirty="0">
                <a:solidFill>
                  <a:schemeClr val="tx1"/>
                </a:solidFill>
              </a:rPr>
              <a:t> </a:t>
            </a:r>
            <a:r>
              <a:rPr lang="en-US" i="1" dirty="0" err="1">
                <a:solidFill>
                  <a:schemeClr val="tx1"/>
                </a:solidFill>
              </a:rPr>
              <a:t>rb</a:t>
            </a:r>
            <a:r>
              <a:rPr lang="en-US" i="1" dirty="0">
                <a:solidFill>
                  <a:schemeClr val="tx1"/>
                </a:solidFill>
              </a:rPr>
              <a:t> </a:t>
            </a:r>
            <a:r>
              <a:rPr lang="en-US" i="1" dirty="0" err="1">
                <a:solidFill>
                  <a:schemeClr val="tx1"/>
                </a:solidFill>
              </a:rPr>
              <a:t>rt</a:t>
            </a:r>
            <a:r>
              <a:rPr lang="en-US" i="1" dirty="0">
                <a:solidFill>
                  <a:schemeClr val="tx1"/>
                </a:solidFill>
              </a:rPr>
              <a:t> </a:t>
            </a:r>
            <a:r>
              <a:rPr lang="en-US" i="1" dirty="0" err="1">
                <a:solidFill>
                  <a:schemeClr val="tx1"/>
                </a:solidFill>
              </a:rPr>
              <a:t>imm</a:t>
            </a:r>
            <a:r>
              <a:rPr lang="en-US" i="1" dirty="0">
                <a:solidFill>
                  <a:schemeClr val="tx1"/>
                </a:solidFill>
              </a:rPr>
              <a:t> ){</a:t>
            </a:r>
          </a:p>
          <a:p>
            <a:r>
              <a:rPr lang="en-US" i="1" dirty="0">
                <a:solidFill>
                  <a:schemeClr val="tx1"/>
                </a:solidFill>
              </a:rPr>
              <a:t>	#-- this is the instruction body</a:t>
            </a:r>
          </a:p>
          <a:p>
            <a:r>
              <a:rPr lang="en-US" i="1" dirty="0">
                <a:solidFill>
                  <a:schemeClr val="tx1"/>
                </a:solidFill>
              </a:rPr>
              <a:t>}</a:t>
            </a:r>
            <a:endParaRPr lang="en-US" dirty="0">
              <a:solidFill>
                <a:srgbClr val="FF0000"/>
              </a:solidFill>
            </a:endParaRPr>
          </a:p>
          <a:p>
            <a:endParaRPr lang="en-US" dirty="0">
              <a:solidFill>
                <a:srgbClr val="FF0000"/>
              </a:solidFill>
            </a:endParaRPr>
          </a:p>
        </p:txBody>
      </p:sp>
      <p:pic>
        <p:nvPicPr>
          <p:cNvPr id="3" name="Picture 2">
            <a:extLst>
              <a:ext uri="{FF2B5EF4-FFF2-40B4-BE49-F238E27FC236}">
                <a16:creationId xmlns:a16="http://schemas.microsoft.com/office/drawing/2014/main" id="{29C86C38-3203-6D43-9ECF-117449DEE6F5}"/>
              </a:ext>
            </a:extLst>
          </p:cNvPr>
          <p:cNvPicPr>
            <a:picLocks noChangeAspect="1"/>
          </p:cNvPicPr>
          <p:nvPr/>
        </p:nvPicPr>
        <p:blipFill>
          <a:blip r:embed="rId2"/>
          <a:stretch>
            <a:fillRect/>
          </a:stretch>
        </p:blipFill>
        <p:spPr>
          <a:xfrm>
            <a:off x="7237870" y="1506352"/>
            <a:ext cx="4851781" cy="3668711"/>
          </a:xfrm>
          <a:prstGeom prst="rect">
            <a:avLst/>
          </a:prstGeom>
        </p:spPr>
      </p:pic>
    </p:spTree>
    <p:extLst>
      <p:ext uri="{BB962C8B-B14F-4D97-AF65-F5344CB8AC3E}">
        <p14:creationId xmlns:p14="http://schemas.microsoft.com/office/powerpoint/2010/main" val="39970132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Variable Definitions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069103"/>
          </a:xfrm>
        </p:spPr>
        <p:txBody>
          <a:bodyPr>
            <a:normAutofit fontScale="70000" lnSpcReduction="20000"/>
          </a:bodyPr>
          <a:lstStyle/>
          <a:p>
            <a:r>
              <a:rPr lang="en-US" dirty="0"/>
              <a:t>Variables define permanent and temporary storage for use by the instruction implementation</a:t>
            </a:r>
          </a:p>
          <a:p>
            <a:r>
              <a:rPr lang="en-US" dirty="0"/>
              <a:t>Variables can be global or local (just as in C)</a:t>
            </a:r>
          </a:p>
          <a:p>
            <a:r>
              <a:rPr lang="en-US" dirty="0"/>
              <a:t>Global variables are defined within the instruction format and register classes</a:t>
            </a:r>
          </a:p>
          <a:p>
            <a:r>
              <a:rPr lang="en-US" dirty="0"/>
              <a:t>Local variables are defined </a:t>
            </a:r>
            <a:r>
              <a:rPr lang="en-US" i="1" dirty="0"/>
              <a:t>first</a:t>
            </a:r>
            <a:r>
              <a:rPr lang="en-US" dirty="0"/>
              <a:t> in the instruction implementation body</a:t>
            </a:r>
          </a:p>
          <a:p>
            <a:pPr lvl="1"/>
            <a:r>
              <a:rPr lang="en-US" dirty="0"/>
              <a:t>Just like in C where variables are defined at the top of the function</a:t>
            </a:r>
          </a:p>
          <a:p>
            <a:pPr lvl="1"/>
            <a:r>
              <a:rPr lang="en-US" dirty="0"/>
              <a:t>Local variable scope is the entire instruction body</a:t>
            </a:r>
          </a:p>
          <a:p>
            <a:r>
              <a:rPr lang="en-US" dirty="0"/>
              <a:t>Local variables must include an associated datatype (Slide 28)</a:t>
            </a:r>
          </a:p>
          <a:p>
            <a:pPr lvl="1"/>
            <a:r>
              <a:rPr lang="en-US" dirty="0"/>
              <a:t>Local variables can be initialized with specific values</a:t>
            </a:r>
          </a:p>
          <a:p>
            <a:pPr lvl="1"/>
            <a:r>
              <a:rPr lang="en-US" dirty="0"/>
              <a:t>Multiple variables with the same type can be defined together</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894728"/>
            <a:ext cx="7740072" cy="146162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INST:INSTFORMAT( … ) {</a:t>
            </a:r>
          </a:p>
          <a:p>
            <a:r>
              <a:rPr lang="en-US" i="1" dirty="0">
                <a:solidFill>
                  <a:schemeClr val="tx1"/>
                </a:solidFill>
              </a:rPr>
              <a:t>	DATATYPE var1</a:t>
            </a:r>
          </a:p>
          <a:p>
            <a:r>
              <a:rPr lang="en-US" i="1" dirty="0">
                <a:solidFill>
                  <a:schemeClr val="tx1"/>
                </a:solidFill>
              </a:rPr>
              <a:t>	DATATYPE var2 = VALUE</a:t>
            </a:r>
          </a:p>
          <a:p>
            <a:r>
              <a:rPr lang="en-US" i="1" dirty="0">
                <a:solidFill>
                  <a:schemeClr val="tx1"/>
                </a:solidFill>
              </a:rPr>
              <a:t>	DATATYPE var3, var4,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0279737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Variable Definitions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069103"/>
          </a:xfrm>
        </p:spPr>
        <p:txBody>
          <a:bodyPr>
            <a:normAutofit fontScale="70000" lnSpcReduction="20000"/>
          </a:bodyPr>
          <a:lstStyle/>
          <a:p>
            <a:r>
              <a:rPr lang="en-US" dirty="0"/>
              <a:t>Variables define permanent and temporary storage for use by the instruction implementation</a:t>
            </a:r>
          </a:p>
          <a:p>
            <a:r>
              <a:rPr lang="en-US" dirty="0"/>
              <a:t>Global variables reside within register file storage</a:t>
            </a:r>
          </a:p>
          <a:p>
            <a:r>
              <a:rPr lang="en-US" dirty="0"/>
              <a:t>Local variables generally reside within the pipeline</a:t>
            </a:r>
          </a:p>
          <a:p>
            <a:r>
              <a:rPr lang="en-US" dirty="0"/>
              <a:t>Note: Its imperative that you make good choices with respect to the datatypes of your local variables</a:t>
            </a:r>
          </a:p>
          <a:p>
            <a:pPr lvl="1"/>
            <a:r>
              <a:rPr lang="en-US" dirty="0" err="1"/>
              <a:t>StoneCutter</a:t>
            </a:r>
            <a:r>
              <a:rPr lang="en-US" dirty="0"/>
              <a:t> will always attempt to do the “right thing” with respect to the values present in the operation</a:t>
            </a:r>
          </a:p>
          <a:p>
            <a:pPr lvl="1"/>
            <a:r>
              <a:rPr lang="en-US" dirty="0"/>
              <a:t>Maintaining correct datatypes for the desired operation width will ensure numerical stability</a:t>
            </a:r>
          </a:p>
          <a:p>
            <a:r>
              <a:rPr lang="en-US" dirty="0"/>
              <a:t>Take the following example to perform a fused multiple add operation</a:t>
            </a:r>
          </a:p>
          <a:p>
            <a:pPr lvl="1"/>
            <a:r>
              <a:rPr lang="en-US" dirty="0"/>
              <a:t>**This is an incredibly simple example</a:t>
            </a:r>
          </a:p>
          <a:p>
            <a:pPr lvl="1"/>
            <a:r>
              <a:rPr lang="en-US" dirty="0"/>
              <a:t>Can also be done using </a:t>
            </a:r>
            <a:r>
              <a:rPr lang="en-US" dirty="0" err="1"/>
              <a:t>rt</a:t>
            </a:r>
            <a:r>
              <a:rPr lang="en-US" dirty="0"/>
              <a:t> = </a:t>
            </a:r>
            <a:r>
              <a:rPr lang="en-US" dirty="0" err="1"/>
              <a:t>ra</a:t>
            </a:r>
            <a:r>
              <a:rPr lang="en-US" dirty="0"/>
              <a:t> + (</a:t>
            </a:r>
            <a:r>
              <a:rPr lang="en-US" dirty="0" err="1"/>
              <a:t>rb</a:t>
            </a:r>
            <a:r>
              <a:rPr lang="en-US" dirty="0"/>
              <a:t> * </a:t>
            </a:r>
            <a:r>
              <a:rPr lang="en-US" dirty="0" err="1"/>
              <a:t>rt</a:t>
            </a:r>
            <a:r>
              <a:rPr lang="en-US" dirty="0"/>
              <a:t>)</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894728"/>
            <a:ext cx="7740072" cy="146162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a:t>
            </a:r>
            <a:r>
              <a:rPr lang="en-US" i="1" dirty="0" err="1">
                <a:solidFill>
                  <a:schemeClr val="tx1"/>
                </a:solidFill>
              </a:rPr>
              <a:t>fadd:Arith.if</a:t>
            </a:r>
            <a:r>
              <a:rPr lang="en-US" i="1" dirty="0">
                <a:solidFill>
                  <a:schemeClr val="tx1"/>
                </a:solidFill>
              </a:rPr>
              <a:t>( </a:t>
            </a:r>
            <a:r>
              <a:rPr lang="en-US" i="1" dirty="0" err="1">
                <a:solidFill>
                  <a:schemeClr val="tx1"/>
                </a:solidFill>
              </a:rPr>
              <a:t>ra</a:t>
            </a:r>
            <a:r>
              <a:rPr lang="en-US" i="1" dirty="0">
                <a:solidFill>
                  <a:schemeClr val="tx1"/>
                </a:solidFill>
              </a:rPr>
              <a:t> </a:t>
            </a:r>
            <a:r>
              <a:rPr lang="en-US" i="1" dirty="0" err="1">
                <a:solidFill>
                  <a:schemeClr val="tx1"/>
                </a:solidFill>
              </a:rPr>
              <a:t>rb</a:t>
            </a:r>
            <a:r>
              <a:rPr lang="en-US" i="1" dirty="0">
                <a:solidFill>
                  <a:schemeClr val="tx1"/>
                </a:solidFill>
              </a:rPr>
              <a:t> </a:t>
            </a:r>
            <a:r>
              <a:rPr lang="en-US" i="1" dirty="0" err="1">
                <a:solidFill>
                  <a:schemeClr val="tx1"/>
                </a:solidFill>
              </a:rPr>
              <a:t>rt</a:t>
            </a:r>
            <a:r>
              <a:rPr lang="en-US" i="1" dirty="0">
                <a:solidFill>
                  <a:schemeClr val="tx1"/>
                </a:solidFill>
              </a:rPr>
              <a:t> </a:t>
            </a:r>
            <a:r>
              <a:rPr lang="en-US" i="1" dirty="0" err="1">
                <a:solidFill>
                  <a:schemeClr val="tx1"/>
                </a:solidFill>
              </a:rPr>
              <a:t>imm</a:t>
            </a:r>
            <a:r>
              <a:rPr lang="en-US" i="1" dirty="0">
                <a:solidFill>
                  <a:schemeClr val="tx1"/>
                </a:solidFill>
              </a:rPr>
              <a:t> ){</a:t>
            </a:r>
          </a:p>
          <a:p>
            <a:r>
              <a:rPr lang="en-US" i="1" dirty="0">
                <a:solidFill>
                  <a:schemeClr val="tx1"/>
                </a:solidFill>
              </a:rPr>
              <a:t>	u64 tmp1 = 0</a:t>
            </a:r>
          </a:p>
          <a:p>
            <a:r>
              <a:rPr lang="en-US" i="1" dirty="0">
                <a:solidFill>
                  <a:schemeClr val="tx1"/>
                </a:solidFill>
              </a:rPr>
              <a:t>	tmp1 = </a:t>
            </a:r>
            <a:r>
              <a:rPr lang="en-US" i="1" dirty="0" err="1">
                <a:solidFill>
                  <a:schemeClr val="tx1"/>
                </a:solidFill>
              </a:rPr>
              <a:t>rb</a:t>
            </a:r>
            <a:r>
              <a:rPr lang="en-US" i="1" dirty="0">
                <a:solidFill>
                  <a:schemeClr val="tx1"/>
                </a:solidFill>
              </a:rPr>
              <a:t> * </a:t>
            </a:r>
            <a:r>
              <a:rPr lang="en-US" i="1" dirty="0" err="1">
                <a:solidFill>
                  <a:schemeClr val="tx1"/>
                </a:solidFill>
              </a:rPr>
              <a:t>rt</a:t>
            </a:r>
            <a:endParaRPr lang="en-US" i="1" dirty="0">
              <a:solidFill>
                <a:schemeClr val="tx1"/>
              </a:solidFill>
            </a:endParaRPr>
          </a:p>
          <a:p>
            <a:r>
              <a:rPr lang="en-US" i="1" dirty="0">
                <a:solidFill>
                  <a:schemeClr val="tx1"/>
                </a:solidFill>
              </a:rPr>
              <a:t>	</a:t>
            </a:r>
            <a:r>
              <a:rPr lang="en-US" i="1" dirty="0" err="1">
                <a:solidFill>
                  <a:schemeClr val="tx1"/>
                </a:solidFill>
              </a:rPr>
              <a:t>rt</a:t>
            </a:r>
            <a:r>
              <a:rPr lang="en-US" i="1" dirty="0">
                <a:solidFill>
                  <a:schemeClr val="tx1"/>
                </a:solidFill>
              </a:rPr>
              <a:t> = </a:t>
            </a:r>
            <a:r>
              <a:rPr lang="en-US" i="1" dirty="0" err="1">
                <a:solidFill>
                  <a:schemeClr val="tx1"/>
                </a:solidFill>
              </a:rPr>
              <a:t>ra</a:t>
            </a:r>
            <a:r>
              <a:rPr lang="en-US" i="1" dirty="0">
                <a:solidFill>
                  <a:schemeClr val="tx1"/>
                </a:solidFill>
              </a:rPr>
              <a:t> + tmp1</a:t>
            </a:r>
          </a:p>
          <a:p>
            <a:r>
              <a:rPr lang="en-US" i="1" dirty="0">
                <a:solidFill>
                  <a:schemeClr val="tx1"/>
                </a:solidFill>
              </a:rPr>
              <a:t>}</a:t>
            </a:r>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4343997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Variable Definitions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069103"/>
          </a:xfrm>
        </p:spPr>
        <p:txBody>
          <a:bodyPr>
            <a:normAutofit fontScale="92500" lnSpcReduction="10000"/>
          </a:bodyPr>
          <a:lstStyle/>
          <a:p>
            <a:r>
              <a:rPr lang="en-US" dirty="0"/>
              <a:t>There are a number of special case global variable definitions</a:t>
            </a:r>
          </a:p>
          <a:p>
            <a:pPr lvl="1"/>
            <a:r>
              <a:rPr lang="en-US" dirty="0"/>
              <a:t>Reading/writing these variables induces special backend I/O circuits</a:t>
            </a:r>
          </a:p>
          <a:p>
            <a:r>
              <a:rPr lang="en-US" dirty="0"/>
              <a:t>Registers: directly reading/writing named registers will directly read/write these registers within their target register files</a:t>
            </a:r>
          </a:p>
          <a:p>
            <a:pPr lvl="1"/>
            <a:r>
              <a:rPr lang="en-US" dirty="0"/>
              <a:t>Registers must be defined within a register class object</a:t>
            </a:r>
          </a:p>
          <a:p>
            <a:r>
              <a:rPr lang="en-US" dirty="0"/>
              <a:t>Register Fields: reading/writing register fields will manipulate the register at the index referenced by the register field</a:t>
            </a:r>
          </a:p>
          <a:p>
            <a:pPr lvl="1"/>
            <a:r>
              <a:rPr lang="en-US" dirty="0" err="1"/>
              <a:t>RegisterClass</a:t>
            </a:r>
            <a:r>
              <a:rPr lang="en-US" dirty="0"/>
              <a:t>[Field] = Value</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894728"/>
            <a:ext cx="7740072" cy="146162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rgbClr val="FF0000"/>
              </a:solidFill>
            </a:endParaRPr>
          </a:p>
          <a:p>
            <a:r>
              <a:rPr lang="en-US" i="1" dirty="0">
                <a:solidFill>
                  <a:schemeClr val="tx1"/>
                </a:solidFill>
              </a:rPr>
              <a:t>pc = 10  #-- set the value of the pc register to 10</a:t>
            </a:r>
          </a:p>
          <a:p>
            <a:endParaRPr lang="en-US" i="1" dirty="0">
              <a:solidFill>
                <a:schemeClr val="tx1"/>
              </a:solidFill>
            </a:endParaRPr>
          </a:p>
          <a:p>
            <a:r>
              <a:rPr lang="en-US" i="1" dirty="0" err="1">
                <a:solidFill>
                  <a:schemeClr val="tx1"/>
                </a:solidFill>
              </a:rPr>
              <a:t>rt</a:t>
            </a:r>
            <a:r>
              <a:rPr lang="en-US" i="1" dirty="0">
                <a:solidFill>
                  <a:schemeClr val="tx1"/>
                </a:solidFill>
              </a:rPr>
              <a:t> = 15   #-- write the value 15 to the register at the index in the RT field</a:t>
            </a:r>
          </a:p>
        </p:txBody>
      </p:sp>
    </p:spTree>
    <p:extLst>
      <p:ext uri="{BB962C8B-B14F-4D97-AF65-F5344CB8AC3E}">
        <p14:creationId xmlns:p14="http://schemas.microsoft.com/office/powerpoint/2010/main" val="165130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2D5D185-2647-A243-B0E5-92D50D31AB3B}"/>
              </a:ext>
            </a:extLst>
          </p:cNvPr>
          <p:cNvSpPr>
            <a:spLocks noGrp="1"/>
          </p:cNvSpPr>
          <p:nvPr>
            <p:ph type="title"/>
          </p:nvPr>
        </p:nvSpPr>
        <p:spPr/>
        <p:txBody>
          <a:bodyPr/>
          <a:lstStyle/>
          <a:p>
            <a:r>
              <a:rPr lang="en-US" dirty="0" err="1"/>
              <a:t>StoneCutter</a:t>
            </a:r>
            <a:r>
              <a:rPr lang="en-US" dirty="0"/>
              <a:t> Overview</a:t>
            </a:r>
          </a:p>
        </p:txBody>
      </p:sp>
      <p:sp>
        <p:nvSpPr>
          <p:cNvPr id="8" name="Text Placeholder 7">
            <a:extLst>
              <a:ext uri="{FF2B5EF4-FFF2-40B4-BE49-F238E27FC236}">
                <a16:creationId xmlns:a16="http://schemas.microsoft.com/office/drawing/2014/main" id="{363A3F74-1DAC-B648-A221-8CDF0F38E9A8}"/>
              </a:ext>
            </a:extLst>
          </p:cNvPr>
          <p:cNvSpPr>
            <a:spLocks noGrp="1"/>
          </p:cNvSpPr>
          <p:nvPr>
            <p:ph type="body" idx="1"/>
          </p:nvPr>
        </p:nvSpPr>
        <p:spPr/>
        <p:txBody>
          <a:bodyPr/>
          <a:lstStyle/>
          <a:p>
            <a:r>
              <a:rPr lang="en-US" dirty="0"/>
              <a:t>Instruction Definition Concepts</a:t>
            </a:r>
          </a:p>
        </p:txBody>
      </p:sp>
      <p:sp>
        <p:nvSpPr>
          <p:cNvPr id="4" name="Footer Placeholder 3">
            <a:extLst>
              <a:ext uri="{FF2B5EF4-FFF2-40B4-BE49-F238E27FC236}">
                <a16:creationId xmlns:a16="http://schemas.microsoft.com/office/drawing/2014/main" id="{AB85BE31-6293-C342-9259-2617C8903B2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7272669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Arithmetic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fontScale="92500" lnSpcReduction="10000"/>
          </a:bodyPr>
          <a:lstStyle/>
          <a:p>
            <a:r>
              <a:rPr lang="en-US" dirty="0"/>
              <a:t>The </a:t>
            </a:r>
            <a:r>
              <a:rPr lang="en-US" dirty="0" err="1"/>
              <a:t>StoneCutter</a:t>
            </a:r>
            <a:r>
              <a:rPr lang="en-US" dirty="0"/>
              <a:t> language supports the full complement of C arithmetic operations in standard form: </a:t>
            </a:r>
          </a:p>
          <a:p>
            <a:pPr lvl="1"/>
            <a:r>
              <a:rPr lang="en-US" i="1" dirty="0"/>
              <a:t>Output = Input &lt;operator&gt; Input</a:t>
            </a:r>
          </a:p>
          <a:p>
            <a:r>
              <a:rPr lang="en-US" dirty="0"/>
              <a:t>As mentioned earlier, the only exception to this is the Boolean and bitwise complement operations (!,~)</a:t>
            </a:r>
          </a:p>
          <a:p>
            <a:r>
              <a:rPr lang="en-US" dirty="0"/>
              <a:t>The target (output) of all operations must be writable entities (variables or register fields)</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136776"/>
            <a:ext cx="7740072" cy="12195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u16 tmp1 = 0</a:t>
            </a:r>
          </a:p>
          <a:p>
            <a:r>
              <a:rPr lang="en-US" i="1" dirty="0" err="1">
                <a:solidFill>
                  <a:schemeClr val="tx1"/>
                </a:solidFill>
              </a:rPr>
              <a:t>rt</a:t>
            </a:r>
            <a:r>
              <a:rPr lang="en-US" i="1" dirty="0">
                <a:solidFill>
                  <a:schemeClr val="tx1"/>
                </a:solidFill>
              </a:rPr>
              <a:t> = </a:t>
            </a:r>
            <a:r>
              <a:rPr lang="en-US" i="1" dirty="0" err="1">
                <a:solidFill>
                  <a:schemeClr val="tx1"/>
                </a:solidFill>
              </a:rPr>
              <a:t>ra</a:t>
            </a:r>
            <a:r>
              <a:rPr lang="en-US" i="1" dirty="0">
                <a:solidFill>
                  <a:schemeClr val="tx1"/>
                </a:solidFill>
              </a:rPr>
              <a:t> + </a:t>
            </a:r>
            <a:r>
              <a:rPr lang="en-US" i="1" dirty="0" err="1">
                <a:solidFill>
                  <a:schemeClr val="tx1"/>
                </a:solidFill>
              </a:rPr>
              <a:t>rb</a:t>
            </a:r>
            <a:r>
              <a:rPr lang="en-US" i="1" dirty="0">
                <a:solidFill>
                  <a:schemeClr val="tx1"/>
                </a:solidFill>
              </a:rPr>
              <a:t>          #-- legal</a:t>
            </a:r>
          </a:p>
          <a:p>
            <a:r>
              <a:rPr lang="en-US" i="1" dirty="0">
                <a:solidFill>
                  <a:schemeClr val="tx1"/>
                </a:solidFill>
              </a:rPr>
              <a:t>tmp1 = </a:t>
            </a:r>
            <a:r>
              <a:rPr lang="en-US" i="1" dirty="0" err="1">
                <a:solidFill>
                  <a:schemeClr val="tx1"/>
                </a:solidFill>
              </a:rPr>
              <a:t>ra</a:t>
            </a:r>
            <a:r>
              <a:rPr lang="en-US" i="1" dirty="0">
                <a:solidFill>
                  <a:schemeClr val="tx1"/>
                </a:solidFill>
              </a:rPr>
              <a:t> * </a:t>
            </a:r>
            <a:r>
              <a:rPr lang="en-US" i="1" dirty="0" err="1">
                <a:solidFill>
                  <a:schemeClr val="tx1"/>
                </a:solidFill>
              </a:rPr>
              <a:t>rb</a:t>
            </a:r>
            <a:r>
              <a:rPr lang="en-US" i="1" dirty="0">
                <a:solidFill>
                  <a:schemeClr val="tx1"/>
                </a:solidFill>
              </a:rPr>
              <a:t>    #-- legal</a:t>
            </a:r>
          </a:p>
          <a:p>
            <a:r>
              <a:rPr lang="en-US" i="1" dirty="0" err="1">
                <a:solidFill>
                  <a:srgbClr val="FF0000"/>
                </a:solidFill>
              </a:rPr>
              <a:t>imm</a:t>
            </a:r>
            <a:r>
              <a:rPr lang="en-US" i="1" dirty="0">
                <a:solidFill>
                  <a:srgbClr val="FF0000"/>
                </a:solidFill>
              </a:rPr>
              <a:t> = </a:t>
            </a:r>
            <a:r>
              <a:rPr lang="en-US" i="1" dirty="0" err="1">
                <a:solidFill>
                  <a:srgbClr val="FF0000"/>
                </a:solidFill>
              </a:rPr>
              <a:t>rt</a:t>
            </a:r>
            <a:r>
              <a:rPr lang="en-US" i="1" dirty="0">
                <a:solidFill>
                  <a:srgbClr val="FF0000"/>
                </a:solidFill>
              </a:rPr>
              <a:t>              #-- ILLEGAL, “</a:t>
            </a:r>
            <a:r>
              <a:rPr lang="en-US" i="1" dirty="0" err="1">
                <a:solidFill>
                  <a:srgbClr val="FF0000"/>
                </a:solidFill>
              </a:rPr>
              <a:t>imm</a:t>
            </a:r>
            <a:r>
              <a:rPr lang="en-US" i="1" dirty="0">
                <a:solidFill>
                  <a:srgbClr val="FF0000"/>
                </a:solidFill>
              </a:rPr>
              <a:t>” is a read-only instruction field</a:t>
            </a:r>
          </a:p>
          <a:p>
            <a:endParaRPr lang="en-US" dirty="0">
              <a:solidFill>
                <a:srgbClr val="FF0000"/>
              </a:solidFill>
            </a:endParaRPr>
          </a:p>
        </p:txBody>
      </p:sp>
    </p:spTree>
    <p:extLst>
      <p:ext uri="{BB962C8B-B14F-4D97-AF65-F5344CB8AC3E}">
        <p14:creationId xmlns:p14="http://schemas.microsoft.com/office/powerpoint/2010/main" val="3079003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Arithmetic Operations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946027"/>
          </a:xfrm>
        </p:spPr>
        <p:txBody>
          <a:bodyPr>
            <a:normAutofit fontScale="77500" lnSpcReduction="20000"/>
          </a:bodyPr>
          <a:lstStyle/>
          <a:p>
            <a:r>
              <a:rPr lang="en-US" dirty="0" err="1"/>
              <a:t>StoneCutter</a:t>
            </a:r>
            <a:r>
              <a:rPr lang="en-US" dirty="0"/>
              <a:t> has a unique feature in that users can perform operations with inputs of any type</a:t>
            </a:r>
          </a:p>
          <a:p>
            <a:r>
              <a:rPr lang="en-US" dirty="0" err="1"/>
              <a:t>StoneCutter</a:t>
            </a:r>
            <a:r>
              <a:rPr lang="en-US" dirty="0"/>
              <a:t> will attempt to up/down convert based upon the type of the output operand</a:t>
            </a:r>
          </a:p>
          <a:p>
            <a:r>
              <a:rPr lang="en-US" dirty="0"/>
              <a:t>Any time operations are upconverted, the extended bit space must be considered volatile.  You MUST utilize the sign and zero extension </a:t>
            </a:r>
            <a:r>
              <a:rPr lang="en-US" dirty="0" err="1"/>
              <a:t>intrinsics</a:t>
            </a:r>
            <a:r>
              <a:rPr lang="en-US" dirty="0"/>
              <a:t> in order to maintain numerical stability</a:t>
            </a:r>
          </a:p>
          <a:p>
            <a:pPr lvl="1"/>
            <a:r>
              <a:rPr lang="en-US" dirty="0"/>
              <a:t>u64 = u32 + u32</a:t>
            </a:r>
          </a:p>
          <a:p>
            <a:r>
              <a:rPr lang="en-US" dirty="0"/>
              <a:t>Any time operations are truncated, the least significant N bits are always taken</a:t>
            </a:r>
          </a:p>
          <a:p>
            <a:pPr lvl="1"/>
            <a:r>
              <a:rPr lang="en-US" dirty="0"/>
              <a:t>u32 = u64 + u64</a:t>
            </a:r>
          </a:p>
          <a:p>
            <a:endParaRPr lang="en-US" dirty="0"/>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771651"/>
            <a:ext cx="7740072" cy="15846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u64 tmp1, tmp2, tmp3</a:t>
            </a:r>
          </a:p>
          <a:p>
            <a:r>
              <a:rPr lang="en-US" i="1" dirty="0">
                <a:solidFill>
                  <a:schemeClr val="tx1"/>
                </a:solidFill>
              </a:rPr>
              <a:t>u32 tmp4, tmp5</a:t>
            </a:r>
          </a:p>
          <a:p>
            <a:r>
              <a:rPr lang="en-US" i="1" dirty="0">
                <a:solidFill>
                  <a:schemeClr val="tx1"/>
                </a:solidFill>
              </a:rPr>
              <a:t>tmp1 = tmp2 + tmp4   #-- tmp4 is extended to 64 bits</a:t>
            </a:r>
          </a:p>
          <a:p>
            <a:r>
              <a:rPr lang="en-US" i="1" dirty="0">
                <a:solidFill>
                  <a:schemeClr val="tx1"/>
                </a:solidFill>
              </a:rPr>
              <a:t>tmp4 = tmp1  + tmp3  #-- result is truncated to 32 bits (31:0)</a:t>
            </a:r>
          </a:p>
          <a:p>
            <a:r>
              <a:rPr lang="en-US" i="1" dirty="0">
                <a:solidFill>
                  <a:schemeClr val="tx1"/>
                </a:solidFill>
              </a:rPr>
              <a:t>tmp3 = tmp1 &lt;&lt; tmp2 #-- result is still truncated to 64 bits</a:t>
            </a:r>
          </a:p>
          <a:p>
            <a:endParaRPr lang="en-US" dirty="0">
              <a:solidFill>
                <a:srgbClr val="FF0000"/>
              </a:solidFill>
            </a:endParaRPr>
          </a:p>
        </p:txBody>
      </p:sp>
    </p:spTree>
    <p:extLst>
      <p:ext uri="{BB962C8B-B14F-4D97-AF65-F5344CB8AC3E}">
        <p14:creationId xmlns:p14="http://schemas.microsoft.com/office/powerpoint/2010/main" val="29960420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571AA-F928-6B4F-BD13-B93B165237F7}"/>
              </a:ext>
            </a:extLst>
          </p:cNvPr>
          <p:cNvSpPr>
            <a:spLocks noGrp="1"/>
          </p:cNvSpPr>
          <p:nvPr>
            <p:ph type="title"/>
          </p:nvPr>
        </p:nvSpPr>
        <p:spPr/>
        <p:txBody>
          <a:bodyPr/>
          <a:lstStyle/>
          <a:p>
            <a:r>
              <a:rPr lang="en-US" dirty="0" err="1"/>
              <a:t>StoneCutter</a:t>
            </a:r>
            <a:r>
              <a:rPr lang="en-US" dirty="0"/>
              <a:t> Syntax: Arithmetic Operations cont.</a:t>
            </a:r>
          </a:p>
        </p:txBody>
      </p:sp>
      <p:sp>
        <p:nvSpPr>
          <p:cNvPr id="4" name="Footer Placeholder 3">
            <a:extLst>
              <a:ext uri="{FF2B5EF4-FFF2-40B4-BE49-F238E27FC236}">
                <a16:creationId xmlns:a16="http://schemas.microsoft.com/office/drawing/2014/main" id="{1CB6ACB4-00AC-994D-B564-BE6F7EBE7BE8}"/>
              </a:ext>
            </a:extLst>
          </p:cNvPr>
          <p:cNvSpPr>
            <a:spLocks noGrp="1"/>
          </p:cNvSpPr>
          <p:nvPr>
            <p:ph type="ftr" sz="quarter" idx="11"/>
          </p:nvPr>
        </p:nvSpPr>
        <p:spPr/>
        <p:txBody>
          <a:bodyPr/>
          <a:lstStyle/>
          <a:p>
            <a:r>
              <a:rPr lang="en-US"/>
              <a:t>Tactical Computing Laboratories</a:t>
            </a:r>
            <a:endParaRPr lang="en-US" dirty="0"/>
          </a:p>
        </p:txBody>
      </p:sp>
      <p:graphicFrame>
        <p:nvGraphicFramePr>
          <p:cNvPr id="5" name="Table 4">
            <a:extLst>
              <a:ext uri="{FF2B5EF4-FFF2-40B4-BE49-F238E27FC236}">
                <a16:creationId xmlns:a16="http://schemas.microsoft.com/office/drawing/2014/main" id="{32B74F28-8D93-EB4A-821E-EAEFA44B30AE}"/>
              </a:ext>
            </a:extLst>
          </p:cNvPr>
          <p:cNvGraphicFramePr>
            <a:graphicFrameLocks noGrp="1"/>
          </p:cNvGraphicFramePr>
          <p:nvPr>
            <p:extLst>
              <p:ext uri="{D42A27DB-BD31-4B8C-83A1-F6EECF244321}">
                <p14:modId xmlns:p14="http://schemas.microsoft.com/office/powerpoint/2010/main" val="3143420231"/>
              </p:ext>
            </p:extLst>
          </p:nvPr>
        </p:nvGraphicFramePr>
        <p:xfrm>
          <a:off x="2032000" y="1690688"/>
          <a:ext cx="8127999" cy="4450080"/>
        </p:xfrm>
        <a:graphic>
          <a:graphicData uri="http://schemas.openxmlformats.org/drawingml/2006/table">
            <a:tbl>
              <a:tblPr firstRow="1" bandRow="1">
                <a:tableStyleId>{073A0DAA-6AF3-43AB-8588-CEC1D06C72B9}</a:tableStyleId>
              </a:tblPr>
              <a:tblGrid>
                <a:gridCol w="1074271">
                  <a:extLst>
                    <a:ext uri="{9D8B030D-6E8A-4147-A177-3AD203B41FA5}">
                      <a16:colId xmlns:a16="http://schemas.microsoft.com/office/drawing/2014/main" val="624018485"/>
                    </a:ext>
                  </a:extLst>
                </a:gridCol>
                <a:gridCol w="2030505">
                  <a:extLst>
                    <a:ext uri="{9D8B030D-6E8A-4147-A177-3AD203B41FA5}">
                      <a16:colId xmlns:a16="http://schemas.microsoft.com/office/drawing/2014/main" val="1001407252"/>
                    </a:ext>
                  </a:extLst>
                </a:gridCol>
                <a:gridCol w="5023223">
                  <a:extLst>
                    <a:ext uri="{9D8B030D-6E8A-4147-A177-3AD203B41FA5}">
                      <a16:colId xmlns:a16="http://schemas.microsoft.com/office/drawing/2014/main" val="2382206728"/>
                    </a:ext>
                  </a:extLst>
                </a:gridCol>
              </a:tblGrid>
              <a:tr h="370840">
                <a:tc>
                  <a:txBody>
                    <a:bodyPr/>
                    <a:lstStyle/>
                    <a:p>
                      <a:pPr algn="ctr"/>
                      <a:r>
                        <a:rPr lang="en-US" dirty="0"/>
                        <a:t>Operator</a:t>
                      </a:r>
                    </a:p>
                  </a:txBody>
                  <a:tcPr/>
                </a:tc>
                <a:tc>
                  <a:txBody>
                    <a:bodyPr/>
                    <a:lstStyle/>
                    <a:p>
                      <a:pPr algn="ctr"/>
                      <a:r>
                        <a:rPr lang="en-US" dirty="0"/>
                        <a:t>Example</a:t>
                      </a:r>
                    </a:p>
                  </a:txBody>
                  <a:tcPr/>
                </a:tc>
                <a:tc>
                  <a:txBody>
                    <a:bodyPr/>
                    <a:lstStyle/>
                    <a:p>
                      <a:pPr algn="ctr"/>
                      <a:r>
                        <a:rPr lang="en-US" dirty="0"/>
                        <a:t>Description</a:t>
                      </a:r>
                    </a:p>
                  </a:txBody>
                  <a:tcPr/>
                </a:tc>
                <a:extLst>
                  <a:ext uri="{0D108BD9-81ED-4DB2-BD59-A6C34878D82A}">
                    <a16:rowId xmlns:a16="http://schemas.microsoft.com/office/drawing/2014/main" val="927871517"/>
                  </a:ext>
                </a:extLst>
              </a:tr>
              <a:tr h="370840">
                <a:tc>
                  <a:txBody>
                    <a:bodyPr/>
                    <a:lstStyle/>
                    <a:p>
                      <a:pPr algn="ctr"/>
                      <a:r>
                        <a:rPr lang="en-US" dirty="0"/>
                        <a:t>=</a:t>
                      </a:r>
                    </a:p>
                  </a:txBody>
                  <a:tcPr/>
                </a:tc>
                <a:tc>
                  <a:txBody>
                    <a:bodyPr/>
                    <a:lstStyle/>
                    <a:p>
                      <a:pPr algn="ctr"/>
                      <a:r>
                        <a:rPr lang="en-US" i="1" dirty="0"/>
                        <a:t>RT = RB</a:t>
                      </a:r>
                    </a:p>
                  </a:txBody>
                  <a:tcPr/>
                </a:tc>
                <a:tc>
                  <a:txBody>
                    <a:bodyPr/>
                    <a:lstStyle/>
                    <a:p>
                      <a:r>
                        <a:rPr lang="en-US" dirty="0"/>
                        <a:t>Assignment operation</a:t>
                      </a:r>
                    </a:p>
                  </a:txBody>
                  <a:tcPr/>
                </a:tc>
                <a:extLst>
                  <a:ext uri="{0D108BD9-81ED-4DB2-BD59-A6C34878D82A}">
                    <a16:rowId xmlns:a16="http://schemas.microsoft.com/office/drawing/2014/main" val="1197354294"/>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Add operation</a:t>
                      </a:r>
                    </a:p>
                  </a:txBody>
                  <a:tcPr/>
                </a:tc>
                <a:extLst>
                  <a:ext uri="{0D108BD9-81ED-4DB2-BD59-A6C34878D82A}">
                    <a16:rowId xmlns:a16="http://schemas.microsoft.com/office/drawing/2014/main" val="1023771392"/>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Subtract operation</a:t>
                      </a:r>
                    </a:p>
                  </a:txBody>
                  <a:tcPr/>
                </a:tc>
                <a:extLst>
                  <a:ext uri="{0D108BD9-81ED-4DB2-BD59-A6C34878D82A}">
                    <a16:rowId xmlns:a16="http://schemas.microsoft.com/office/drawing/2014/main" val="3831999720"/>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Multiplication operation</a:t>
                      </a:r>
                    </a:p>
                  </a:txBody>
                  <a:tcPr/>
                </a:tc>
                <a:extLst>
                  <a:ext uri="{0D108BD9-81ED-4DB2-BD59-A6C34878D82A}">
                    <a16:rowId xmlns:a16="http://schemas.microsoft.com/office/drawing/2014/main" val="1999213294"/>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Division operation</a:t>
                      </a:r>
                    </a:p>
                  </a:txBody>
                  <a:tcPr/>
                </a:tc>
                <a:extLst>
                  <a:ext uri="{0D108BD9-81ED-4DB2-BD59-A6C34878D82A}">
                    <a16:rowId xmlns:a16="http://schemas.microsoft.com/office/drawing/2014/main" val="4025127540"/>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Modulo operation</a:t>
                      </a:r>
                    </a:p>
                  </a:txBody>
                  <a:tcPr/>
                </a:tc>
                <a:extLst>
                  <a:ext uri="{0D108BD9-81ED-4DB2-BD59-A6C34878D82A}">
                    <a16:rowId xmlns:a16="http://schemas.microsoft.com/office/drawing/2014/main" val="416309790"/>
                  </a:ext>
                </a:extLst>
              </a:tr>
              <a:tr h="370840">
                <a:tc>
                  <a:txBody>
                    <a:bodyPr/>
                    <a:lstStyle/>
                    <a:p>
                      <a:pPr algn="ctr"/>
                      <a:r>
                        <a:rPr lang="en-US" dirty="0"/>
                        <a:t>&amp;</a:t>
                      </a:r>
                    </a:p>
                  </a:txBody>
                  <a:tcPr/>
                </a:tc>
                <a:tc>
                  <a:txBody>
                    <a:bodyPr/>
                    <a:lstStyle/>
                    <a:p>
                      <a:pPr algn="ctr"/>
                      <a:r>
                        <a:rPr lang="en-US" i="1" dirty="0"/>
                        <a:t>RT = RA &amp; RB</a:t>
                      </a:r>
                    </a:p>
                  </a:txBody>
                  <a:tcPr/>
                </a:tc>
                <a:tc>
                  <a:txBody>
                    <a:bodyPr/>
                    <a:lstStyle/>
                    <a:p>
                      <a:r>
                        <a:rPr lang="en-US" dirty="0"/>
                        <a:t>Bitwise </a:t>
                      </a:r>
                      <a:r>
                        <a:rPr lang="en-US" i="1" dirty="0"/>
                        <a:t>and</a:t>
                      </a:r>
                      <a:r>
                        <a:rPr lang="en-US" dirty="0"/>
                        <a:t> operation</a:t>
                      </a:r>
                    </a:p>
                  </a:txBody>
                  <a:tcPr/>
                </a:tc>
                <a:extLst>
                  <a:ext uri="{0D108BD9-81ED-4DB2-BD59-A6C34878D82A}">
                    <a16:rowId xmlns:a16="http://schemas.microsoft.com/office/drawing/2014/main" val="2653720233"/>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Bitwise </a:t>
                      </a:r>
                      <a:r>
                        <a:rPr lang="en-US" i="1" dirty="0"/>
                        <a:t>or</a:t>
                      </a:r>
                      <a:r>
                        <a:rPr lang="en-US" dirty="0"/>
                        <a:t> operation</a:t>
                      </a:r>
                    </a:p>
                  </a:txBody>
                  <a:tcPr/>
                </a:tc>
                <a:extLst>
                  <a:ext uri="{0D108BD9-81ED-4DB2-BD59-A6C34878D82A}">
                    <a16:rowId xmlns:a16="http://schemas.microsoft.com/office/drawing/2014/main" val="1048812602"/>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Bitwise </a:t>
                      </a:r>
                      <a:r>
                        <a:rPr lang="en-US" i="1" dirty="0"/>
                        <a:t>nor</a:t>
                      </a:r>
                      <a:r>
                        <a:rPr lang="en-US" dirty="0"/>
                        <a:t> operation</a:t>
                      </a:r>
                    </a:p>
                  </a:txBody>
                  <a:tcPr/>
                </a:tc>
                <a:extLst>
                  <a:ext uri="{0D108BD9-81ED-4DB2-BD59-A6C34878D82A}">
                    <a16:rowId xmlns:a16="http://schemas.microsoft.com/office/drawing/2014/main" val="1980782561"/>
                  </a:ext>
                </a:extLst>
              </a:tr>
              <a:tr h="370840">
                <a:tc>
                  <a:txBody>
                    <a:bodyPr/>
                    <a:lstStyle/>
                    <a:p>
                      <a:pPr algn="ctr"/>
                      <a:r>
                        <a:rPr lang="en-US" dirty="0"/>
                        <a:t>&lt;&lt;</a:t>
                      </a:r>
                    </a:p>
                  </a:txBody>
                  <a:tcPr/>
                </a:tc>
                <a:tc>
                  <a:txBody>
                    <a:bodyPr/>
                    <a:lstStyle/>
                    <a:p>
                      <a:pPr algn="ctr"/>
                      <a:r>
                        <a:rPr lang="en-US" i="1" dirty="0"/>
                        <a:t>RT = RA &lt;&lt; RB</a:t>
                      </a:r>
                    </a:p>
                  </a:txBody>
                  <a:tcPr/>
                </a:tc>
                <a:tc>
                  <a:txBody>
                    <a:bodyPr/>
                    <a:lstStyle/>
                    <a:p>
                      <a:r>
                        <a:rPr lang="en-US" dirty="0"/>
                        <a:t>Shift left operation</a:t>
                      </a:r>
                    </a:p>
                  </a:txBody>
                  <a:tcPr/>
                </a:tc>
                <a:extLst>
                  <a:ext uri="{0D108BD9-81ED-4DB2-BD59-A6C34878D82A}">
                    <a16:rowId xmlns:a16="http://schemas.microsoft.com/office/drawing/2014/main" val="1547623994"/>
                  </a:ext>
                </a:extLst>
              </a:tr>
              <a:tr h="370840">
                <a:tc>
                  <a:txBody>
                    <a:bodyPr/>
                    <a:lstStyle/>
                    <a:p>
                      <a:pPr algn="ctr"/>
                      <a:r>
                        <a:rPr lang="en-US" dirty="0"/>
                        <a:t>&gt;&gt;</a:t>
                      </a:r>
                    </a:p>
                  </a:txBody>
                  <a:tcPr/>
                </a:tc>
                <a:tc>
                  <a:txBody>
                    <a:bodyPr/>
                    <a:lstStyle/>
                    <a:p>
                      <a:pPr algn="ctr"/>
                      <a:r>
                        <a:rPr lang="en-US" i="1" dirty="0"/>
                        <a:t>RT = RA &gt;&gt; RB</a:t>
                      </a:r>
                    </a:p>
                  </a:txBody>
                  <a:tcPr/>
                </a:tc>
                <a:tc>
                  <a:txBody>
                    <a:bodyPr/>
                    <a:lstStyle/>
                    <a:p>
                      <a:r>
                        <a:rPr lang="en-US" dirty="0"/>
                        <a:t>Shift right operation</a:t>
                      </a:r>
                    </a:p>
                  </a:txBody>
                  <a:tcPr/>
                </a:tc>
                <a:extLst>
                  <a:ext uri="{0D108BD9-81ED-4DB2-BD59-A6C34878D82A}">
                    <a16:rowId xmlns:a16="http://schemas.microsoft.com/office/drawing/2014/main" val="3769923894"/>
                  </a:ext>
                </a:extLst>
              </a:tr>
            </a:tbl>
          </a:graphicData>
        </a:graphic>
      </p:graphicFrame>
    </p:spTree>
    <p:extLst>
      <p:ext uri="{BB962C8B-B14F-4D97-AF65-F5344CB8AC3E}">
        <p14:creationId xmlns:p14="http://schemas.microsoft.com/office/powerpoint/2010/main" val="6151399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Conditional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fontScale="92500" lnSpcReduction="20000"/>
          </a:bodyPr>
          <a:lstStyle/>
          <a:p>
            <a:r>
              <a:rPr lang="en-US" dirty="0"/>
              <a:t>The </a:t>
            </a:r>
            <a:r>
              <a:rPr lang="en-US" dirty="0" err="1"/>
              <a:t>StoneCutter</a:t>
            </a:r>
            <a:r>
              <a:rPr lang="en-US" dirty="0"/>
              <a:t> language supports the use of conditional expressions</a:t>
            </a:r>
          </a:p>
          <a:p>
            <a:r>
              <a:rPr lang="en-US" dirty="0"/>
              <a:t>These conditional flow control expressions mimic traditional </a:t>
            </a:r>
            <a:r>
              <a:rPr lang="en-US" i="1" dirty="0"/>
              <a:t>if-else</a:t>
            </a:r>
            <a:r>
              <a:rPr lang="en-US" dirty="0"/>
              <a:t> statements in C</a:t>
            </a:r>
          </a:p>
          <a:p>
            <a:pPr lvl="1"/>
            <a:r>
              <a:rPr lang="en-US" dirty="0"/>
              <a:t>The else block is optional</a:t>
            </a:r>
          </a:p>
          <a:p>
            <a:r>
              <a:rPr lang="en-US" dirty="0"/>
              <a:t>The expression can be any set or combination of traditional Boolean operations</a:t>
            </a:r>
          </a:p>
          <a:p>
            <a:r>
              <a:rPr lang="en-US" dirty="0"/>
              <a:t>The conditional operations are contained within brackets {}</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276165"/>
            <a:ext cx="7740072" cy="208018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if( BOOLEAN OPERATION ){</a:t>
            </a:r>
          </a:p>
          <a:p>
            <a:r>
              <a:rPr lang="en-US" i="1" dirty="0">
                <a:solidFill>
                  <a:schemeClr val="tx1"/>
                </a:solidFill>
              </a:rPr>
              <a:t>	#-- Conditional Body</a:t>
            </a:r>
          </a:p>
          <a:p>
            <a:r>
              <a:rPr lang="en-US" i="1" dirty="0">
                <a:solidFill>
                  <a:schemeClr val="tx1"/>
                </a:solidFill>
              </a:rPr>
              <a:t>}</a:t>
            </a:r>
          </a:p>
          <a:p>
            <a:endParaRPr lang="en-US" i="1" dirty="0">
              <a:solidFill>
                <a:schemeClr val="tx1"/>
              </a:solidFill>
            </a:endParaRPr>
          </a:p>
          <a:p>
            <a:r>
              <a:rPr lang="en-US" i="1" dirty="0">
                <a:solidFill>
                  <a:schemeClr val="tx1"/>
                </a:solidFill>
              </a:rPr>
              <a:t>if( BOOLEAN OPERATION ){</a:t>
            </a:r>
          </a:p>
          <a:p>
            <a:r>
              <a:rPr lang="en-US" i="1" dirty="0">
                <a:solidFill>
                  <a:schemeClr val="tx1"/>
                </a:solidFill>
              </a:rPr>
              <a:t>}else{</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8834704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Conditional Operations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199" y="1825624"/>
            <a:ext cx="5033683" cy="2617067"/>
          </a:xfrm>
        </p:spPr>
        <p:txBody>
          <a:bodyPr>
            <a:normAutofit fontScale="92500" lnSpcReduction="10000"/>
          </a:bodyPr>
          <a:lstStyle/>
          <a:p>
            <a:r>
              <a:rPr lang="en-US" dirty="0"/>
              <a:t>The Boolean expressions can compare any combination of local variables, global variables and immediate values</a:t>
            </a:r>
          </a:p>
          <a:p>
            <a:pPr lvl="1"/>
            <a:r>
              <a:rPr lang="en-US" i="1" dirty="0"/>
              <a:t>VAR &lt;BOOLEAN OPERATOR&gt; VAR</a:t>
            </a:r>
          </a:p>
          <a:p>
            <a:r>
              <a:rPr lang="en-US" dirty="0"/>
              <a:t>Complex operations can be contained within parenthesis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graphicFrame>
        <p:nvGraphicFramePr>
          <p:cNvPr id="3" name="Table 2">
            <a:extLst>
              <a:ext uri="{FF2B5EF4-FFF2-40B4-BE49-F238E27FC236}">
                <a16:creationId xmlns:a16="http://schemas.microsoft.com/office/drawing/2014/main" id="{10C589C5-D670-0F42-AA14-876291320F6B}"/>
              </a:ext>
            </a:extLst>
          </p:cNvPr>
          <p:cNvGraphicFramePr>
            <a:graphicFrameLocks noGrp="1"/>
          </p:cNvGraphicFramePr>
          <p:nvPr>
            <p:extLst>
              <p:ext uri="{D42A27DB-BD31-4B8C-83A1-F6EECF244321}">
                <p14:modId xmlns:p14="http://schemas.microsoft.com/office/powerpoint/2010/main" val="3848390601"/>
              </p:ext>
            </p:extLst>
          </p:nvPr>
        </p:nvGraphicFramePr>
        <p:xfrm>
          <a:off x="6320118" y="1690688"/>
          <a:ext cx="5846482" cy="3337560"/>
        </p:xfrm>
        <a:graphic>
          <a:graphicData uri="http://schemas.openxmlformats.org/drawingml/2006/table">
            <a:tbl>
              <a:tblPr firstRow="1" bandRow="1">
                <a:tableStyleId>{5C22544A-7EE6-4342-B048-85BDC9FD1C3A}</a:tableStyleId>
              </a:tblPr>
              <a:tblGrid>
                <a:gridCol w="1385047">
                  <a:extLst>
                    <a:ext uri="{9D8B030D-6E8A-4147-A177-3AD203B41FA5}">
                      <a16:colId xmlns:a16="http://schemas.microsoft.com/office/drawing/2014/main" val="3502284540"/>
                    </a:ext>
                  </a:extLst>
                </a:gridCol>
                <a:gridCol w="1775011">
                  <a:extLst>
                    <a:ext uri="{9D8B030D-6E8A-4147-A177-3AD203B41FA5}">
                      <a16:colId xmlns:a16="http://schemas.microsoft.com/office/drawing/2014/main" val="3148703842"/>
                    </a:ext>
                  </a:extLst>
                </a:gridCol>
                <a:gridCol w="2686424">
                  <a:extLst>
                    <a:ext uri="{9D8B030D-6E8A-4147-A177-3AD203B41FA5}">
                      <a16:colId xmlns:a16="http://schemas.microsoft.com/office/drawing/2014/main" val="1385820620"/>
                    </a:ext>
                  </a:extLst>
                </a:gridCol>
              </a:tblGrid>
              <a:tr h="370840">
                <a:tc>
                  <a:txBody>
                    <a:bodyPr/>
                    <a:lstStyle/>
                    <a:p>
                      <a:pPr algn="ctr"/>
                      <a:r>
                        <a:rPr lang="en-US" dirty="0"/>
                        <a:t>Operator</a:t>
                      </a:r>
                    </a:p>
                  </a:txBody>
                  <a:tcPr/>
                </a:tc>
                <a:tc>
                  <a:txBody>
                    <a:bodyPr/>
                    <a:lstStyle/>
                    <a:p>
                      <a:pPr algn="ctr"/>
                      <a:r>
                        <a:rPr lang="en-US" dirty="0"/>
                        <a:t>Example</a:t>
                      </a:r>
                    </a:p>
                  </a:txBody>
                  <a:tcPr/>
                </a:tc>
                <a:tc>
                  <a:txBody>
                    <a:bodyPr/>
                    <a:lstStyle/>
                    <a:p>
                      <a:pPr algn="ctr"/>
                      <a:r>
                        <a:rPr lang="en-US" dirty="0"/>
                        <a:t>Description</a:t>
                      </a:r>
                    </a:p>
                  </a:txBody>
                  <a:tcPr/>
                </a:tc>
                <a:extLst>
                  <a:ext uri="{0D108BD9-81ED-4DB2-BD59-A6C34878D82A}">
                    <a16:rowId xmlns:a16="http://schemas.microsoft.com/office/drawing/2014/main" val="905959232"/>
                  </a:ext>
                </a:extLst>
              </a:tr>
              <a:tr h="370840">
                <a:tc>
                  <a:txBody>
                    <a:bodyPr/>
                    <a:lstStyle/>
                    <a:p>
                      <a:pPr algn="ctr"/>
                      <a:r>
                        <a:rPr lang="en-US" dirty="0"/>
                        <a:t>==</a:t>
                      </a:r>
                    </a:p>
                  </a:txBody>
                  <a:tcPr/>
                </a:tc>
                <a:tc>
                  <a:txBody>
                    <a:bodyPr/>
                    <a:lstStyle/>
                    <a:p>
                      <a:pPr algn="ctr"/>
                      <a:r>
                        <a:rPr lang="en-US" dirty="0"/>
                        <a:t>RA == RB</a:t>
                      </a:r>
                    </a:p>
                  </a:txBody>
                  <a:tcPr/>
                </a:tc>
                <a:tc>
                  <a:txBody>
                    <a:bodyPr/>
                    <a:lstStyle/>
                    <a:p>
                      <a:r>
                        <a:rPr lang="en-US" dirty="0"/>
                        <a:t>Logical equivalence</a:t>
                      </a:r>
                    </a:p>
                  </a:txBody>
                  <a:tcPr/>
                </a:tc>
                <a:extLst>
                  <a:ext uri="{0D108BD9-81ED-4DB2-BD59-A6C34878D82A}">
                    <a16:rowId xmlns:a16="http://schemas.microsoft.com/office/drawing/2014/main" val="2203056114"/>
                  </a:ext>
                </a:extLst>
              </a:tr>
              <a:tr h="370840">
                <a:tc>
                  <a:txBody>
                    <a:bodyPr/>
                    <a:lstStyle/>
                    <a:p>
                      <a:pPr algn="ctr"/>
                      <a:r>
                        <a:rPr lang="en-US" dirty="0"/>
                        <a:t>!=</a:t>
                      </a:r>
                    </a:p>
                  </a:txBody>
                  <a:tcPr/>
                </a:tc>
                <a:tc>
                  <a:txBody>
                    <a:bodyPr/>
                    <a:lstStyle/>
                    <a:p>
                      <a:pPr algn="ctr"/>
                      <a:r>
                        <a:rPr lang="en-US" dirty="0"/>
                        <a:t>RA != RB</a:t>
                      </a:r>
                    </a:p>
                  </a:txBody>
                  <a:tcPr/>
                </a:tc>
                <a:tc>
                  <a:txBody>
                    <a:bodyPr/>
                    <a:lstStyle/>
                    <a:p>
                      <a:r>
                        <a:rPr lang="en-US" dirty="0"/>
                        <a:t>Logical in-equivalence</a:t>
                      </a:r>
                    </a:p>
                  </a:txBody>
                  <a:tcPr/>
                </a:tc>
                <a:extLst>
                  <a:ext uri="{0D108BD9-81ED-4DB2-BD59-A6C34878D82A}">
                    <a16:rowId xmlns:a16="http://schemas.microsoft.com/office/drawing/2014/main" val="2225708137"/>
                  </a:ext>
                </a:extLst>
              </a:tr>
              <a:tr h="370840">
                <a:tc>
                  <a:txBody>
                    <a:bodyPr/>
                    <a:lstStyle/>
                    <a:p>
                      <a:pPr algn="ctr"/>
                      <a:r>
                        <a:rPr lang="en-US" dirty="0"/>
                        <a:t>&lt;</a:t>
                      </a:r>
                    </a:p>
                  </a:txBody>
                  <a:tcPr/>
                </a:tc>
                <a:tc>
                  <a:txBody>
                    <a:bodyPr/>
                    <a:lstStyle/>
                    <a:p>
                      <a:pPr algn="ctr"/>
                      <a:r>
                        <a:rPr lang="en-US" dirty="0"/>
                        <a:t>RA &lt; RB</a:t>
                      </a:r>
                    </a:p>
                  </a:txBody>
                  <a:tcPr/>
                </a:tc>
                <a:tc>
                  <a:txBody>
                    <a:bodyPr/>
                    <a:lstStyle/>
                    <a:p>
                      <a:r>
                        <a:rPr lang="en-US" dirty="0"/>
                        <a:t>Less than</a:t>
                      </a:r>
                    </a:p>
                  </a:txBody>
                  <a:tcPr/>
                </a:tc>
                <a:extLst>
                  <a:ext uri="{0D108BD9-81ED-4DB2-BD59-A6C34878D82A}">
                    <a16:rowId xmlns:a16="http://schemas.microsoft.com/office/drawing/2014/main" val="2280768474"/>
                  </a:ext>
                </a:extLst>
              </a:tr>
              <a:tr h="370840">
                <a:tc>
                  <a:txBody>
                    <a:bodyPr/>
                    <a:lstStyle/>
                    <a:p>
                      <a:pPr algn="ctr"/>
                      <a:r>
                        <a:rPr lang="en-US" dirty="0"/>
                        <a:t>&gt;</a:t>
                      </a:r>
                    </a:p>
                  </a:txBody>
                  <a:tcPr/>
                </a:tc>
                <a:tc>
                  <a:txBody>
                    <a:bodyPr/>
                    <a:lstStyle/>
                    <a:p>
                      <a:pPr algn="ctr"/>
                      <a:r>
                        <a:rPr lang="en-US" dirty="0"/>
                        <a:t>RA &gt; RB</a:t>
                      </a:r>
                    </a:p>
                  </a:txBody>
                  <a:tcPr/>
                </a:tc>
                <a:tc>
                  <a:txBody>
                    <a:bodyPr/>
                    <a:lstStyle/>
                    <a:p>
                      <a:r>
                        <a:rPr lang="en-US" dirty="0"/>
                        <a:t>Greater than</a:t>
                      </a:r>
                    </a:p>
                  </a:txBody>
                  <a:tcPr/>
                </a:tc>
                <a:extLst>
                  <a:ext uri="{0D108BD9-81ED-4DB2-BD59-A6C34878D82A}">
                    <a16:rowId xmlns:a16="http://schemas.microsoft.com/office/drawing/2014/main" val="3099245544"/>
                  </a:ext>
                </a:extLst>
              </a:tr>
              <a:tr h="370840">
                <a:tc>
                  <a:txBody>
                    <a:bodyPr/>
                    <a:lstStyle/>
                    <a:p>
                      <a:pPr algn="ctr"/>
                      <a:r>
                        <a:rPr lang="en-US" dirty="0"/>
                        <a:t>&lt;=</a:t>
                      </a:r>
                    </a:p>
                  </a:txBody>
                  <a:tcPr/>
                </a:tc>
                <a:tc>
                  <a:txBody>
                    <a:bodyPr/>
                    <a:lstStyle/>
                    <a:p>
                      <a:pPr algn="ctr"/>
                      <a:r>
                        <a:rPr lang="en-US" dirty="0"/>
                        <a:t>RA &lt;= RB</a:t>
                      </a:r>
                    </a:p>
                  </a:txBody>
                  <a:tcPr/>
                </a:tc>
                <a:tc>
                  <a:txBody>
                    <a:bodyPr/>
                    <a:lstStyle/>
                    <a:p>
                      <a:r>
                        <a:rPr lang="en-US" dirty="0"/>
                        <a:t>Less than or equal to</a:t>
                      </a:r>
                    </a:p>
                  </a:txBody>
                  <a:tcPr/>
                </a:tc>
                <a:extLst>
                  <a:ext uri="{0D108BD9-81ED-4DB2-BD59-A6C34878D82A}">
                    <a16:rowId xmlns:a16="http://schemas.microsoft.com/office/drawing/2014/main" val="2951538092"/>
                  </a:ext>
                </a:extLst>
              </a:tr>
              <a:tr h="370840">
                <a:tc>
                  <a:txBody>
                    <a:bodyPr/>
                    <a:lstStyle/>
                    <a:p>
                      <a:pPr algn="ctr"/>
                      <a:r>
                        <a:rPr lang="en-US" dirty="0"/>
                        <a:t>&gt;=</a:t>
                      </a:r>
                    </a:p>
                  </a:txBody>
                  <a:tcPr/>
                </a:tc>
                <a:tc>
                  <a:txBody>
                    <a:bodyPr/>
                    <a:lstStyle/>
                    <a:p>
                      <a:pPr algn="ctr"/>
                      <a:r>
                        <a:rPr lang="en-US" dirty="0"/>
                        <a:t>RA &gt;= RB</a:t>
                      </a:r>
                    </a:p>
                  </a:txBody>
                  <a:tcPr/>
                </a:tc>
                <a:tc>
                  <a:txBody>
                    <a:bodyPr/>
                    <a:lstStyle/>
                    <a:p>
                      <a:r>
                        <a:rPr lang="en-US" dirty="0"/>
                        <a:t>Greater than or equal to</a:t>
                      </a:r>
                    </a:p>
                  </a:txBody>
                  <a:tcPr/>
                </a:tc>
                <a:extLst>
                  <a:ext uri="{0D108BD9-81ED-4DB2-BD59-A6C34878D82A}">
                    <a16:rowId xmlns:a16="http://schemas.microsoft.com/office/drawing/2014/main" val="1280876235"/>
                  </a:ext>
                </a:extLst>
              </a:tr>
              <a:tr h="370840">
                <a:tc>
                  <a:txBody>
                    <a:bodyPr/>
                    <a:lstStyle/>
                    <a:p>
                      <a:pPr algn="ctr"/>
                      <a:r>
                        <a:rPr lang="en-US" dirty="0"/>
                        <a:t>&amp;&amp;</a:t>
                      </a:r>
                    </a:p>
                  </a:txBody>
                  <a:tcPr/>
                </a:tc>
                <a:tc>
                  <a:txBody>
                    <a:bodyPr/>
                    <a:lstStyle/>
                    <a:p>
                      <a:pPr algn="ctr"/>
                      <a:r>
                        <a:rPr lang="en-US" dirty="0"/>
                        <a:t>RA &amp;&amp; RB</a:t>
                      </a:r>
                    </a:p>
                  </a:txBody>
                  <a:tcPr/>
                </a:tc>
                <a:tc>
                  <a:txBody>
                    <a:bodyPr/>
                    <a:lstStyle/>
                    <a:p>
                      <a:r>
                        <a:rPr lang="en-US" dirty="0"/>
                        <a:t>Logical and</a:t>
                      </a:r>
                    </a:p>
                  </a:txBody>
                  <a:tcPr/>
                </a:tc>
                <a:extLst>
                  <a:ext uri="{0D108BD9-81ED-4DB2-BD59-A6C34878D82A}">
                    <a16:rowId xmlns:a16="http://schemas.microsoft.com/office/drawing/2014/main" val="978624584"/>
                  </a:ext>
                </a:extLst>
              </a:tr>
              <a:tr h="370840">
                <a:tc>
                  <a:txBody>
                    <a:bodyPr/>
                    <a:lstStyle/>
                    <a:p>
                      <a:pPr algn="ctr"/>
                      <a:r>
                        <a:rPr lang="en-US" dirty="0"/>
                        <a:t>||</a:t>
                      </a:r>
                    </a:p>
                  </a:txBody>
                  <a:tcPr/>
                </a:tc>
                <a:tc>
                  <a:txBody>
                    <a:bodyPr/>
                    <a:lstStyle/>
                    <a:p>
                      <a:pPr algn="ctr"/>
                      <a:r>
                        <a:rPr lang="en-US" dirty="0"/>
                        <a:t>RA || RB</a:t>
                      </a:r>
                    </a:p>
                  </a:txBody>
                  <a:tcPr/>
                </a:tc>
                <a:tc>
                  <a:txBody>
                    <a:bodyPr/>
                    <a:lstStyle/>
                    <a:p>
                      <a:r>
                        <a:rPr lang="en-US" dirty="0"/>
                        <a:t>Logical or</a:t>
                      </a:r>
                    </a:p>
                  </a:txBody>
                  <a:tcPr/>
                </a:tc>
                <a:extLst>
                  <a:ext uri="{0D108BD9-81ED-4DB2-BD59-A6C34878D82A}">
                    <a16:rowId xmlns:a16="http://schemas.microsoft.com/office/drawing/2014/main" val="926473293"/>
                  </a:ext>
                </a:extLst>
              </a:tr>
            </a:tbl>
          </a:graphicData>
        </a:graphic>
      </p:graphicFrame>
      <p:sp>
        <p:nvSpPr>
          <p:cNvPr id="8" name="Rectangle 7">
            <a:extLst>
              <a:ext uri="{FF2B5EF4-FFF2-40B4-BE49-F238E27FC236}">
                <a16:creationId xmlns:a16="http://schemas.microsoft.com/office/drawing/2014/main" id="{B689DCA1-0060-C94D-9D0A-79C12A0C931C}"/>
              </a:ext>
            </a:extLst>
          </p:cNvPr>
          <p:cNvSpPr/>
          <p:nvPr/>
        </p:nvSpPr>
        <p:spPr>
          <a:xfrm>
            <a:off x="431799" y="4634441"/>
            <a:ext cx="5846482" cy="113635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if( (RA &gt;RB) &amp;&amp; (RB &lt; RC) || (RA == RD) ){</a:t>
            </a:r>
          </a:p>
          <a:p>
            <a:r>
              <a:rPr lang="en-US" i="1" dirty="0">
                <a:solidFill>
                  <a:schemeClr val="tx1"/>
                </a:solidFill>
              </a:rPr>
              <a:t>	#-- Conditional Body</a:t>
            </a:r>
          </a:p>
          <a:p>
            <a:r>
              <a:rPr lang="en-US" i="1" dirty="0">
                <a:solidFill>
                  <a:schemeClr val="tx1"/>
                </a:solidFill>
              </a:rPr>
              <a:t>}</a:t>
            </a: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4234922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Loop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7315200" cy="3038476"/>
          </a:xfrm>
        </p:spPr>
        <p:txBody>
          <a:bodyPr>
            <a:normAutofit fontScale="85000" lnSpcReduction="20000"/>
          </a:bodyPr>
          <a:lstStyle/>
          <a:p>
            <a:r>
              <a:rPr lang="en-US" dirty="0" err="1"/>
              <a:t>StoneCutter</a:t>
            </a:r>
            <a:r>
              <a:rPr lang="en-US" dirty="0"/>
              <a:t> supports a full set of </a:t>
            </a:r>
            <a:r>
              <a:rPr lang="en-US" i="1" dirty="0"/>
              <a:t>for, while </a:t>
            </a:r>
            <a:r>
              <a:rPr lang="en-US" dirty="0"/>
              <a:t>and</a:t>
            </a:r>
            <a:r>
              <a:rPr lang="en-US" i="1" dirty="0"/>
              <a:t> do-while </a:t>
            </a:r>
            <a:r>
              <a:rPr lang="en-US" dirty="0"/>
              <a:t>loop constructs</a:t>
            </a:r>
          </a:p>
          <a:p>
            <a:r>
              <a:rPr lang="en-US" dirty="0"/>
              <a:t>The syntax is analogous to traditional C-like loops</a:t>
            </a:r>
          </a:p>
          <a:p>
            <a:pPr lvl="1"/>
            <a:r>
              <a:rPr lang="en-US" dirty="0"/>
              <a:t>Several nuances in the construction of for loops</a:t>
            </a:r>
          </a:p>
          <a:p>
            <a:r>
              <a:rPr lang="en-US" dirty="0"/>
              <a:t>The Boolean expressions utilized to construct the loop trips can be constructed using any Boolean operator</a:t>
            </a:r>
          </a:p>
          <a:p>
            <a:pPr lvl="1"/>
            <a:r>
              <a:rPr lang="en-US" dirty="0"/>
              <a:t>See slide 44</a:t>
            </a:r>
          </a:p>
          <a:p>
            <a:r>
              <a:rPr lang="en-US" dirty="0"/>
              <a:t>All loop bodies are contained within brackets (mandatory)</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193964" y="4864100"/>
            <a:ext cx="7794336" cy="14922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for( </a:t>
            </a:r>
            <a:r>
              <a:rPr lang="en-US" i="1" dirty="0" err="1">
                <a:solidFill>
                  <a:schemeClr val="tx1"/>
                </a:solidFill>
              </a:rPr>
              <a:t>looptrip</a:t>
            </a:r>
            <a:r>
              <a:rPr lang="en-US" i="1" dirty="0">
                <a:solidFill>
                  <a:schemeClr val="tx1"/>
                </a:solidFill>
              </a:rPr>
              <a:t> = base; </a:t>
            </a:r>
            <a:r>
              <a:rPr lang="en-US" i="1" dirty="0" err="1">
                <a:solidFill>
                  <a:schemeClr val="tx1"/>
                </a:solidFill>
              </a:rPr>
              <a:t>looptrip</a:t>
            </a:r>
            <a:r>
              <a:rPr lang="en-US" i="1" dirty="0">
                <a:solidFill>
                  <a:schemeClr val="tx1"/>
                </a:solidFill>
              </a:rPr>
              <a:t> &lt;BOOLEAN OPERATOR&gt; terminator ){</a:t>
            </a:r>
          </a:p>
          <a:p>
            <a:r>
              <a:rPr lang="en-US" i="1" dirty="0">
                <a:solidFill>
                  <a:schemeClr val="tx1"/>
                </a:solidFill>
              </a:rPr>
              <a:t>}</a:t>
            </a:r>
          </a:p>
          <a:p>
            <a:r>
              <a:rPr lang="en-US" i="1" dirty="0">
                <a:solidFill>
                  <a:schemeClr val="tx1"/>
                </a:solidFill>
              </a:rPr>
              <a:t>for( </a:t>
            </a:r>
            <a:r>
              <a:rPr lang="en-US" i="1" dirty="0" err="1">
                <a:solidFill>
                  <a:schemeClr val="tx1"/>
                </a:solidFill>
              </a:rPr>
              <a:t>looptrip</a:t>
            </a:r>
            <a:r>
              <a:rPr lang="en-US" i="1" dirty="0">
                <a:solidFill>
                  <a:schemeClr val="tx1"/>
                </a:solidFill>
              </a:rPr>
              <a:t> = base; </a:t>
            </a:r>
            <a:r>
              <a:rPr lang="en-US" i="1" dirty="0" err="1">
                <a:solidFill>
                  <a:schemeClr val="tx1"/>
                </a:solidFill>
              </a:rPr>
              <a:t>looptrip</a:t>
            </a:r>
            <a:r>
              <a:rPr lang="en-US" i="1" dirty="0">
                <a:solidFill>
                  <a:schemeClr val="tx1"/>
                </a:solidFill>
              </a:rPr>
              <a:t> &lt;BOOLEAN OPERATOR&gt; terminator; iterator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
        <p:nvSpPr>
          <p:cNvPr id="8" name="Rectangle 7">
            <a:extLst>
              <a:ext uri="{FF2B5EF4-FFF2-40B4-BE49-F238E27FC236}">
                <a16:creationId xmlns:a16="http://schemas.microsoft.com/office/drawing/2014/main" id="{DCC5C412-8CDF-C940-BBB0-45785815F7B3}"/>
              </a:ext>
            </a:extLst>
          </p:cNvPr>
          <p:cNvSpPr/>
          <p:nvPr/>
        </p:nvSpPr>
        <p:spPr>
          <a:xfrm>
            <a:off x="8153400" y="3924299"/>
            <a:ext cx="3695700" cy="68421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while( Boolean expression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
        <p:nvSpPr>
          <p:cNvPr id="10" name="Rectangle 9">
            <a:extLst>
              <a:ext uri="{FF2B5EF4-FFF2-40B4-BE49-F238E27FC236}">
                <a16:creationId xmlns:a16="http://schemas.microsoft.com/office/drawing/2014/main" id="{4C7AAFC9-64F1-4C4D-9963-58DA18145C40}"/>
              </a:ext>
            </a:extLst>
          </p:cNvPr>
          <p:cNvSpPr/>
          <p:nvPr/>
        </p:nvSpPr>
        <p:spPr>
          <a:xfrm>
            <a:off x="8153400" y="4928395"/>
            <a:ext cx="3695700" cy="68421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do{</a:t>
            </a:r>
          </a:p>
          <a:p>
            <a:r>
              <a:rPr lang="en-US" i="1" dirty="0">
                <a:solidFill>
                  <a:schemeClr val="tx1"/>
                </a:solidFill>
              </a:rPr>
              <a:t>}while( Boolean expression )</a:t>
            </a:r>
          </a:p>
          <a:p>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8643856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For Loop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7315200" cy="3978276"/>
          </a:xfrm>
        </p:spPr>
        <p:txBody>
          <a:bodyPr>
            <a:normAutofit fontScale="85000" lnSpcReduction="20000"/>
          </a:bodyPr>
          <a:lstStyle/>
          <a:p>
            <a:r>
              <a:rPr lang="en-US" dirty="0"/>
              <a:t>The </a:t>
            </a:r>
            <a:r>
              <a:rPr lang="en-US" i="1" dirty="0"/>
              <a:t>for</a:t>
            </a:r>
            <a:r>
              <a:rPr lang="en-US" dirty="0"/>
              <a:t> loop expression requires two statements in the loop expression with an optional third statement</a:t>
            </a:r>
          </a:p>
          <a:p>
            <a:r>
              <a:rPr lang="en-US" dirty="0"/>
              <a:t>Statement 1: loop trip base case</a:t>
            </a:r>
          </a:p>
          <a:p>
            <a:pPr lvl="1"/>
            <a:r>
              <a:rPr lang="en-US" dirty="0"/>
              <a:t>Can be an existing variable or a new variable</a:t>
            </a:r>
          </a:p>
          <a:p>
            <a:pPr lvl="1"/>
            <a:r>
              <a:rPr lang="en-US" dirty="0"/>
              <a:t>New variables will automatically be defined as new locals</a:t>
            </a:r>
          </a:p>
          <a:p>
            <a:r>
              <a:rPr lang="en-US" dirty="0"/>
              <a:t>Statement 2: loop termination statement</a:t>
            </a:r>
          </a:p>
          <a:p>
            <a:pPr lvl="1"/>
            <a:r>
              <a:rPr lang="en-US" dirty="0"/>
              <a:t>Utilizes all the traditional Boolean operators (&lt;,&gt;,&lt;=,&gt;=)</a:t>
            </a:r>
          </a:p>
          <a:p>
            <a:r>
              <a:rPr lang="en-US" dirty="0"/>
              <a:t>Statement 3: optional iterator</a:t>
            </a:r>
          </a:p>
          <a:p>
            <a:pPr lvl="1"/>
            <a:r>
              <a:rPr lang="en-US" dirty="0"/>
              <a:t>If iterators are not specified, then the loop is automatically assumed to add “1” to for each loop trip</a:t>
            </a:r>
          </a:p>
          <a:p>
            <a:pPr lvl="1"/>
            <a:r>
              <a:rPr lang="en-US" dirty="0"/>
              <a:t>Note that the loop iterators </a:t>
            </a:r>
            <a:r>
              <a:rPr lang="en-US" b="1" dirty="0"/>
              <a:t>MUST</a:t>
            </a:r>
            <a:r>
              <a:rPr lang="en-US" dirty="0"/>
              <a:t> be standard arithmetic operators</a:t>
            </a:r>
          </a:p>
          <a:p>
            <a:pPr lvl="1"/>
            <a:r>
              <a:rPr lang="en-US" dirty="0" err="1"/>
              <a:t>StoneCutter</a:t>
            </a:r>
            <a:r>
              <a:rPr lang="en-US" dirty="0"/>
              <a:t> </a:t>
            </a:r>
            <a:r>
              <a:rPr lang="en-US" b="1" dirty="0"/>
              <a:t>DOES NOT </a:t>
            </a:r>
            <a:r>
              <a:rPr lang="en-US" dirty="0"/>
              <a:t>support “++”, “--”, “+=“</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9" name="Rectangle 8">
            <a:extLst>
              <a:ext uri="{FF2B5EF4-FFF2-40B4-BE49-F238E27FC236}">
                <a16:creationId xmlns:a16="http://schemas.microsoft.com/office/drawing/2014/main" id="{5C9130A4-B84E-624D-820F-CF11E0E6745E}"/>
              </a:ext>
            </a:extLst>
          </p:cNvPr>
          <p:cNvSpPr/>
          <p:nvPr/>
        </p:nvSpPr>
        <p:spPr>
          <a:xfrm>
            <a:off x="8039100" y="1473198"/>
            <a:ext cx="3897168" cy="227330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 RA, RB, RC are existing </a:t>
            </a:r>
            <a:r>
              <a:rPr lang="en-US" i="1" dirty="0" err="1">
                <a:solidFill>
                  <a:schemeClr val="tx1"/>
                </a:solidFill>
              </a:rPr>
              <a:t>globals</a:t>
            </a:r>
            <a:endParaRPr lang="en-US" i="1" dirty="0">
              <a:solidFill>
                <a:schemeClr val="tx1"/>
              </a:solidFill>
            </a:endParaRPr>
          </a:p>
          <a:p>
            <a:r>
              <a:rPr lang="en-US" i="1" dirty="0">
                <a:solidFill>
                  <a:schemeClr val="tx1"/>
                </a:solidFill>
              </a:rPr>
              <a:t>for( RA = 1; RA &lt; RB ){</a:t>
            </a:r>
          </a:p>
          <a:p>
            <a:r>
              <a:rPr lang="en-US" i="1" dirty="0">
                <a:solidFill>
                  <a:schemeClr val="tx1"/>
                </a:solidFill>
              </a:rPr>
              <a:t>	#-- RA incremented by 1</a:t>
            </a:r>
          </a:p>
          <a:p>
            <a:r>
              <a:rPr lang="en-US" i="1" dirty="0">
                <a:solidFill>
                  <a:schemeClr val="tx1"/>
                </a:solidFill>
              </a:rPr>
              <a:t>}</a:t>
            </a:r>
          </a:p>
          <a:p>
            <a:endParaRPr lang="en-US" i="1" dirty="0">
              <a:solidFill>
                <a:schemeClr val="tx1"/>
              </a:solidFill>
            </a:endParaRPr>
          </a:p>
          <a:p>
            <a:r>
              <a:rPr lang="en-US" i="1" dirty="0">
                <a:solidFill>
                  <a:schemeClr val="tx1"/>
                </a:solidFill>
              </a:rPr>
              <a:t>for( RA = 20; RA &gt; RC; RA-1 ){</a:t>
            </a:r>
          </a:p>
          <a:p>
            <a:r>
              <a:rPr lang="en-US" i="1" dirty="0">
                <a:solidFill>
                  <a:schemeClr val="tx1"/>
                </a:solidFill>
              </a:rPr>
              <a:t>	#-- RA decremented by 1</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
        <p:nvSpPr>
          <p:cNvPr id="11" name="Rectangle 10">
            <a:extLst>
              <a:ext uri="{FF2B5EF4-FFF2-40B4-BE49-F238E27FC236}">
                <a16:creationId xmlns:a16="http://schemas.microsoft.com/office/drawing/2014/main" id="{E9092CE5-0B90-6A42-A2C7-C36FC107A42D}"/>
              </a:ext>
            </a:extLst>
          </p:cNvPr>
          <p:cNvSpPr/>
          <p:nvPr/>
        </p:nvSpPr>
        <p:spPr>
          <a:xfrm>
            <a:off x="8039100" y="3911599"/>
            <a:ext cx="3897168" cy="132715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 ‘</a:t>
            </a:r>
            <a:r>
              <a:rPr lang="en-US" i="1" dirty="0" err="1">
                <a:solidFill>
                  <a:schemeClr val="tx1"/>
                </a:solidFill>
              </a:rPr>
              <a:t>i</a:t>
            </a:r>
            <a:r>
              <a:rPr lang="en-US" i="1" dirty="0">
                <a:solidFill>
                  <a:schemeClr val="tx1"/>
                </a:solidFill>
              </a:rPr>
              <a:t>’ becomes a new local</a:t>
            </a:r>
          </a:p>
          <a:p>
            <a:r>
              <a:rPr lang="en-US" i="1" dirty="0">
                <a:solidFill>
                  <a:schemeClr val="tx1"/>
                </a:solidFill>
              </a:rPr>
              <a:t>for( </a:t>
            </a:r>
            <a:r>
              <a:rPr lang="en-US" i="1" dirty="0" err="1">
                <a:solidFill>
                  <a:schemeClr val="tx1"/>
                </a:solidFill>
              </a:rPr>
              <a:t>i</a:t>
            </a:r>
            <a:r>
              <a:rPr lang="en-US" i="1" dirty="0">
                <a:solidFill>
                  <a:schemeClr val="tx1"/>
                </a:solidFill>
              </a:rPr>
              <a:t> = 1; </a:t>
            </a:r>
            <a:r>
              <a:rPr lang="en-US" i="1" dirty="0" err="1">
                <a:solidFill>
                  <a:schemeClr val="tx1"/>
                </a:solidFill>
              </a:rPr>
              <a:t>i</a:t>
            </a:r>
            <a:r>
              <a:rPr lang="en-US" i="1" dirty="0">
                <a:solidFill>
                  <a:schemeClr val="tx1"/>
                </a:solidFill>
              </a:rPr>
              <a:t> &lt; RB; i+1 ){</a:t>
            </a:r>
          </a:p>
          <a:p>
            <a:r>
              <a:rPr lang="en-US" i="1" dirty="0">
                <a:solidFill>
                  <a:schemeClr val="tx1"/>
                </a:solidFill>
              </a:rPr>
              <a:t>	#-- </a:t>
            </a:r>
            <a:r>
              <a:rPr lang="en-US" i="1" dirty="0" err="1">
                <a:solidFill>
                  <a:schemeClr val="tx1"/>
                </a:solidFill>
              </a:rPr>
              <a:t>i</a:t>
            </a:r>
            <a:r>
              <a:rPr lang="en-US" i="1" dirty="0">
                <a:solidFill>
                  <a:schemeClr val="tx1"/>
                </a:solidFill>
              </a:rPr>
              <a:t> incremented by 1</a:t>
            </a:r>
          </a:p>
          <a:p>
            <a:r>
              <a:rPr lang="en-US" i="1" dirty="0">
                <a:solidFill>
                  <a:schemeClr val="tx1"/>
                </a:solidFill>
              </a:rPr>
              <a:t>}</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5778414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While Loop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7315200" cy="3978276"/>
          </a:xfrm>
        </p:spPr>
        <p:txBody>
          <a:bodyPr>
            <a:normAutofit/>
          </a:bodyPr>
          <a:lstStyle/>
          <a:p>
            <a:r>
              <a:rPr lang="en-US" dirty="0"/>
              <a:t>The </a:t>
            </a:r>
            <a:r>
              <a:rPr lang="en-US" i="1" dirty="0"/>
              <a:t>while</a:t>
            </a:r>
            <a:r>
              <a:rPr lang="en-US" dirty="0"/>
              <a:t> loop expression requires one statement in the loop expression</a:t>
            </a:r>
          </a:p>
          <a:p>
            <a:pPr lvl="1"/>
            <a:r>
              <a:rPr lang="en-US" dirty="0"/>
              <a:t>Loop terminator statement</a:t>
            </a:r>
          </a:p>
          <a:p>
            <a:r>
              <a:rPr lang="en-US" dirty="0"/>
              <a:t>While loops require that the user perform any necessary modifications to the loop trip counter within the loop body in order to avoid infinite loops</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9" name="Rectangle 8">
            <a:extLst>
              <a:ext uri="{FF2B5EF4-FFF2-40B4-BE49-F238E27FC236}">
                <a16:creationId xmlns:a16="http://schemas.microsoft.com/office/drawing/2014/main" id="{5C9130A4-B84E-624D-820F-CF11E0E6745E}"/>
              </a:ext>
            </a:extLst>
          </p:cNvPr>
          <p:cNvSpPr/>
          <p:nvPr/>
        </p:nvSpPr>
        <p:spPr>
          <a:xfrm>
            <a:off x="8153400" y="2292349"/>
            <a:ext cx="3897168" cy="227330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i="1" dirty="0">
                <a:solidFill>
                  <a:schemeClr val="tx1"/>
                </a:solidFill>
              </a:rPr>
              <a:t>while( RA &lt; RB ){</a:t>
            </a:r>
          </a:p>
          <a:p>
            <a:r>
              <a:rPr lang="en-US" i="1" dirty="0">
                <a:solidFill>
                  <a:schemeClr val="tx1"/>
                </a:solidFill>
              </a:rPr>
              <a:t>	#-- loop body</a:t>
            </a:r>
          </a:p>
          <a:p>
            <a:r>
              <a:rPr lang="en-US" i="1" dirty="0">
                <a:solidFill>
                  <a:schemeClr val="tx1"/>
                </a:solidFill>
              </a:rPr>
              <a:t>	RA = RA + 1</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23885476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Do-While Loop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7315200" cy="3978276"/>
          </a:xfrm>
        </p:spPr>
        <p:txBody>
          <a:bodyPr>
            <a:normAutofit/>
          </a:bodyPr>
          <a:lstStyle/>
          <a:p>
            <a:r>
              <a:rPr lang="en-US" dirty="0"/>
              <a:t>The </a:t>
            </a:r>
            <a:r>
              <a:rPr lang="en-US" i="1" dirty="0"/>
              <a:t>do-while</a:t>
            </a:r>
            <a:r>
              <a:rPr lang="en-US" dirty="0"/>
              <a:t> loop expression requires one statement in the loop expression</a:t>
            </a:r>
          </a:p>
          <a:p>
            <a:pPr lvl="1"/>
            <a:r>
              <a:rPr lang="en-US" dirty="0"/>
              <a:t>Loop terminator statement</a:t>
            </a:r>
          </a:p>
          <a:p>
            <a:r>
              <a:rPr lang="en-US" dirty="0"/>
              <a:t>Do-While loops require that the user perform any necessary modifications to the loop trip counter within the loop body in order to avoid infinite loops</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9" name="Rectangle 8">
            <a:extLst>
              <a:ext uri="{FF2B5EF4-FFF2-40B4-BE49-F238E27FC236}">
                <a16:creationId xmlns:a16="http://schemas.microsoft.com/office/drawing/2014/main" id="{5C9130A4-B84E-624D-820F-CF11E0E6745E}"/>
              </a:ext>
            </a:extLst>
          </p:cNvPr>
          <p:cNvSpPr/>
          <p:nvPr/>
        </p:nvSpPr>
        <p:spPr>
          <a:xfrm>
            <a:off x="8153400" y="2292349"/>
            <a:ext cx="3897168" cy="227330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endParaRPr lang="en-US" i="1" dirty="0">
              <a:solidFill>
                <a:schemeClr val="tx1"/>
              </a:solidFill>
            </a:endParaRPr>
          </a:p>
          <a:p>
            <a:endParaRPr lang="en-US" i="1" dirty="0">
              <a:solidFill>
                <a:schemeClr val="tx1"/>
              </a:solidFill>
            </a:endParaRPr>
          </a:p>
          <a:p>
            <a:r>
              <a:rPr lang="en-US" i="1" dirty="0">
                <a:solidFill>
                  <a:schemeClr val="tx1"/>
                </a:solidFill>
              </a:rPr>
              <a:t>do{</a:t>
            </a:r>
          </a:p>
          <a:p>
            <a:r>
              <a:rPr lang="en-US" i="1" dirty="0">
                <a:solidFill>
                  <a:schemeClr val="tx1"/>
                </a:solidFill>
              </a:rPr>
              <a:t>	#-- loop body</a:t>
            </a:r>
          </a:p>
          <a:p>
            <a:r>
              <a:rPr lang="en-US" i="1" dirty="0">
                <a:solidFill>
                  <a:schemeClr val="tx1"/>
                </a:solidFill>
              </a:rPr>
              <a:t>	RA = RA + 1</a:t>
            </a:r>
          </a:p>
          <a:p>
            <a:r>
              <a:rPr lang="en-US" i="1" dirty="0">
                <a:solidFill>
                  <a:schemeClr val="tx1"/>
                </a:solidFill>
              </a:rPr>
              <a:t>}while( RA &lt; RB )</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23666165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Intrinsic Functions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911476"/>
          </a:xfrm>
        </p:spPr>
        <p:txBody>
          <a:bodyPr>
            <a:normAutofit fontScale="70000" lnSpcReduction="20000"/>
          </a:bodyPr>
          <a:lstStyle/>
          <a:p>
            <a:r>
              <a:rPr lang="en-US" dirty="0"/>
              <a:t>Much like other C/C++ language constructs, </a:t>
            </a:r>
            <a:r>
              <a:rPr lang="en-US" dirty="0" err="1"/>
              <a:t>StoneCutter</a:t>
            </a:r>
            <a:r>
              <a:rPr lang="en-US" dirty="0"/>
              <a:t> provides a set of </a:t>
            </a:r>
            <a:r>
              <a:rPr lang="en-US" dirty="0" err="1"/>
              <a:t>builtin</a:t>
            </a:r>
            <a:r>
              <a:rPr lang="en-US" dirty="0"/>
              <a:t> </a:t>
            </a:r>
            <a:r>
              <a:rPr lang="en-US" i="1" dirty="0"/>
              <a:t>intrinsic</a:t>
            </a:r>
            <a:r>
              <a:rPr lang="en-US" dirty="0"/>
              <a:t> functions</a:t>
            </a:r>
          </a:p>
          <a:p>
            <a:r>
              <a:rPr lang="en-US" dirty="0"/>
              <a:t>Intrinsic functions are utilized to implement pathological operations in a high performance manner</a:t>
            </a:r>
          </a:p>
          <a:p>
            <a:r>
              <a:rPr lang="en-US" dirty="0"/>
              <a:t>The intrinsic logic is expanded inline within the remainder of the </a:t>
            </a:r>
            <a:r>
              <a:rPr lang="en-US" dirty="0" err="1"/>
              <a:t>StoneCutter</a:t>
            </a:r>
            <a:r>
              <a:rPr lang="en-US" dirty="0"/>
              <a:t> source</a:t>
            </a:r>
          </a:p>
          <a:p>
            <a:r>
              <a:rPr lang="en-US" dirty="0" err="1"/>
              <a:t>StoneCutter</a:t>
            </a:r>
            <a:r>
              <a:rPr lang="en-US" dirty="0"/>
              <a:t> </a:t>
            </a:r>
            <a:r>
              <a:rPr lang="en-US" dirty="0" err="1"/>
              <a:t>intrinsics</a:t>
            </a:r>
            <a:r>
              <a:rPr lang="en-US" dirty="0"/>
              <a:t> behave like function calls</a:t>
            </a:r>
          </a:p>
          <a:p>
            <a:pPr lvl="1"/>
            <a:r>
              <a:rPr lang="en-US" dirty="0"/>
              <a:t>Some </a:t>
            </a:r>
            <a:r>
              <a:rPr lang="en-US" dirty="0" err="1"/>
              <a:t>intrinsics</a:t>
            </a:r>
            <a:r>
              <a:rPr lang="en-US" dirty="0"/>
              <a:t> have return values, several modify data in line</a:t>
            </a:r>
          </a:p>
          <a:p>
            <a:pPr lvl="1"/>
            <a:r>
              <a:rPr lang="en-US" dirty="0"/>
              <a:t>Most </a:t>
            </a:r>
            <a:r>
              <a:rPr lang="en-US" dirty="0" err="1"/>
              <a:t>intrinsics</a:t>
            </a:r>
            <a:r>
              <a:rPr lang="en-US" dirty="0"/>
              <a:t> require arguments</a:t>
            </a:r>
          </a:p>
          <a:p>
            <a:pPr lvl="1"/>
            <a:r>
              <a:rPr lang="en-US" dirty="0" err="1"/>
              <a:t>StoneCutter</a:t>
            </a:r>
            <a:r>
              <a:rPr lang="en-US" dirty="0"/>
              <a:t> will perform argument checking for every included intrinsic</a:t>
            </a:r>
          </a:p>
          <a:p>
            <a:r>
              <a:rPr lang="en-US" dirty="0"/>
              <a:t>See Section 3 in the </a:t>
            </a:r>
            <a:r>
              <a:rPr lang="en-US" dirty="0" err="1"/>
              <a:t>StoneCutter</a:t>
            </a:r>
            <a:r>
              <a:rPr lang="en-US" dirty="0"/>
              <a:t> Language Spec</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737100"/>
            <a:ext cx="7740072" cy="16192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 intrinsic with a return value</a:t>
            </a:r>
          </a:p>
          <a:p>
            <a:r>
              <a:rPr lang="en-US" dirty="0">
                <a:solidFill>
                  <a:schemeClr val="tx1"/>
                </a:solidFill>
              </a:rPr>
              <a:t>RA = INTRINSIC( ARG1, ARG2, … )</a:t>
            </a:r>
          </a:p>
          <a:p>
            <a:endParaRPr lang="en-US" dirty="0">
              <a:solidFill>
                <a:schemeClr val="tx1"/>
              </a:solidFill>
            </a:endParaRPr>
          </a:p>
          <a:p>
            <a:r>
              <a:rPr lang="en-US" dirty="0">
                <a:solidFill>
                  <a:schemeClr val="tx1"/>
                </a:solidFill>
              </a:rPr>
              <a:t>#-- inline intrinsic</a:t>
            </a:r>
          </a:p>
          <a:p>
            <a:r>
              <a:rPr lang="en-US" dirty="0">
                <a:solidFill>
                  <a:schemeClr val="tx1"/>
                </a:solidFill>
              </a:rPr>
              <a:t>INTRINSIC( ARG1, ARG2, … )</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5481605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917244-369A-7942-9210-B69C5261021E}"/>
              </a:ext>
            </a:extLst>
          </p:cNvPr>
          <p:cNvSpPr>
            <a:spLocks noGrp="1"/>
          </p:cNvSpPr>
          <p:nvPr>
            <p:ph type="title"/>
          </p:nvPr>
        </p:nvSpPr>
        <p:spPr/>
        <p:txBody>
          <a:bodyPr/>
          <a:lstStyle/>
          <a:p>
            <a:r>
              <a:rPr lang="en-US" dirty="0"/>
              <a:t>What is </a:t>
            </a:r>
            <a:r>
              <a:rPr lang="en-US" dirty="0" err="1"/>
              <a:t>StoneCutter</a:t>
            </a:r>
            <a:r>
              <a:rPr lang="en-US" dirty="0"/>
              <a:t>? </a:t>
            </a:r>
          </a:p>
        </p:txBody>
      </p:sp>
      <p:sp>
        <p:nvSpPr>
          <p:cNvPr id="6" name="Content Placeholder 5">
            <a:extLst>
              <a:ext uri="{FF2B5EF4-FFF2-40B4-BE49-F238E27FC236}">
                <a16:creationId xmlns:a16="http://schemas.microsoft.com/office/drawing/2014/main" id="{7B232F53-9998-2646-B58C-C8EBC9821124}"/>
              </a:ext>
            </a:extLst>
          </p:cNvPr>
          <p:cNvSpPr>
            <a:spLocks noGrp="1"/>
          </p:cNvSpPr>
          <p:nvPr>
            <p:ph idx="1"/>
          </p:nvPr>
        </p:nvSpPr>
        <p:spPr/>
        <p:txBody>
          <a:bodyPr>
            <a:normAutofit fontScale="92500" lnSpcReduction="10000"/>
          </a:bodyPr>
          <a:lstStyle/>
          <a:p>
            <a:r>
              <a:rPr lang="en-US" dirty="0"/>
              <a:t>A concise language for specifying the implementation of a </a:t>
            </a:r>
            <a:r>
              <a:rPr lang="en-US" b="1" u="sng" dirty="0"/>
              <a:t>SINGLE</a:t>
            </a:r>
            <a:r>
              <a:rPr lang="en-US" dirty="0"/>
              <a:t> instruction</a:t>
            </a:r>
            <a:endParaRPr lang="en-US" b="1" dirty="0">
              <a:solidFill>
                <a:srgbClr val="FF0000"/>
              </a:solidFill>
            </a:endParaRPr>
          </a:p>
          <a:p>
            <a:r>
              <a:rPr lang="en-US" dirty="0" err="1"/>
              <a:t>StoneCutter</a:t>
            </a:r>
            <a:r>
              <a:rPr lang="en-US" dirty="0"/>
              <a:t> implements instructions as “functions”</a:t>
            </a:r>
          </a:p>
          <a:p>
            <a:r>
              <a:rPr lang="en-US" dirty="0"/>
              <a:t>Supports all the standard types of:</a:t>
            </a:r>
          </a:p>
          <a:p>
            <a:pPr lvl="1"/>
            <a:r>
              <a:rPr lang="en-US" dirty="0"/>
              <a:t>Arithmetic</a:t>
            </a:r>
          </a:p>
          <a:p>
            <a:pPr lvl="1"/>
            <a:r>
              <a:rPr lang="en-US" dirty="0"/>
              <a:t>Boolean logic</a:t>
            </a:r>
          </a:p>
          <a:p>
            <a:pPr lvl="1"/>
            <a:r>
              <a:rPr lang="en-US" dirty="0"/>
              <a:t>Conditionals/Flow control</a:t>
            </a:r>
          </a:p>
          <a:p>
            <a:r>
              <a:rPr lang="en-US" dirty="0"/>
              <a:t>Support for pathological, optimized circuits via “</a:t>
            </a:r>
            <a:r>
              <a:rPr lang="en-US" dirty="0" err="1"/>
              <a:t>intrinsics</a:t>
            </a:r>
            <a:r>
              <a:rPr lang="en-US" dirty="0"/>
              <a:t>”</a:t>
            </a:r>
          </a:p>
          <a:p>
            <a:pPr lvl="1"/>
            <a:r>
              <a:rPr lang="en-US" dirty="0"/>
              <a:t>Similar in style to traditional compiler </a:t>
            </a:r>
            <a:r>
              <a:rPr lang="en-US" dirty="0" err="1"/>
              <a:t>builtins</a:t>
            </a:r>
            <a:r>
              <a:rPr lang="en-US" dirty="0"/>
              <a:t>/</a:t>
            </a:r>
            <a:r>
              <a:rPr lang="en-US" dirty="0" err="1"/>
              <a:t>intrinsics</a:t>
            </a:r>
            <a:endParaRPr lang="en-US" dirty="0"/>
          </a:p>
          <a:p>
            <a:r>
              <a:rPr lang="en-US" dirty="0"/>
              <a:t>Language is constructed to support very rapid design evaluation</a:t>
            </a:r>
          </a:p>
          <a:p>
            <a:r>
              <a:rPr lang="en-US" dirty="0" err="1"/>
              <a:t>StoneCutter</a:t>
            </a:r>
            <a:r>
              <a:rPr lang="en-US" dirty="0"/>
              <a:t> tools </a:t>
            </a:r>
            <a:r>
              <a:rPr lang="en-US" b="1" u="sng" dirty="0"/>
              <a:t>compile</a:t>
            </a:r>
            <a:r>
              <a:rPr lang="en-US" dirty="0"/>
              <a:t> to Chisel HDL</a:t>
            </a:r>
          </a:p>
        </p:txBody>
      </p:sp>
      <p:sp>
        <p:nvSpPr>
          <p:cNvPr id="4" name="Footer Placeholder 3">
            <a:extLst>
              <a:ext uri="{FF2B5EF4-FFF2-40B4-BE49-F238E27FC236}">
                <a16:creationId xmlns:a16="http://schemas.microsoft.com/office/drawing/2014/main" id="{3EBCE0FA-FFE8-E74D-AC4D-89C837D05156}"/>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8026787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Intrinsic Functions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911476"/>
          </a:xfrm>
        </p:spPr>
        <p:txBody>
          <a:bodyPr>
            <a:normAutofit fontScale="62500" lnSpcReduction="20000"/>
          </a:bodyPr>
          <a:lstStyle/>
          <a:p>
            <a:r>
              <a:rPr lang="en-US" dirty="0"/>
              <a:t>Two types of </a:t>
            </a:r>
            <a:r>
              <a:rPr lang="en-US" dirty="0" err="1"/>
              <a:t>StoneCutter</a:t>
            </a:r>
            <a:r>
              <a:rPr lang="en-US" dirty="0"/>
              <a:t> </a:t>
            </a:r>
            <a:r>
              <a:rPr lang="en-US" dirty="0" err="1"/>
              <a:t>intrinsics</a:t>
            </a:r>
            <a:r>
              <a:rPr lang="en-US" dirty="0"/>
              <a:t>: </a:t>
            </a:r>
            <a:r>
              <a:rPr lang="en-US" i="1" dirty="0"/>
              <a:t>arithmetic </a:t>
            </a:r>
            <a:r>
              <a:rPr lang="en-US" dirty="0"/>
              <a:t>and </a:t>
            </a:r>
            <a:r>
              <a:rPr lang="en-US" i="1" dirty="0"/>
              <a:t>memory</a:t>
            </a:r>
            <a:endParaRPr lang="en-US" dirty="0"/>
          </a:p>
          <a:p>
            <a:r>
              <a:rPr lang="en-US" dirty="0"/>
              <a:t>Arithmetic </a:t>
            </a:r>
            <a:r>
              <a:rPr lang="en-US" dirty="0" err="1"/>
              <a:t>Intrinsics</a:t>
            </a:r>
            <a:endParaRPr lang="en-US" dirty="0"/>
          </a:p>
          <a:p>
            <a:pPr lvl="1"/>
            <a:r>
              <a:rPr lang="en-US" dirty="0"/>
              <a:t>Perform some notional permutation on the input arguments</a:t>
            </a:r>
          </a:p>
          <a:p>
            <a:pPr lvl="1"/>
            <a:r>
              <a:rPr lang="en-US" dirty="0"/>
              <a:t>Returns the result of the permutation</a:t>
            </a:r>
          </a:p>
          <a:p>
            <a:pPr lvl="2"/>
            <a:r>
              <a:rPr lang="en-US" dirty="0"/>
              <a:t>A = INTRIN( B )</a:t>
            </a:r>
          </a:p>
          <a:p>
            <a:r>
              <a:rPr lang="en-US" dirty="0"/>
              <a:t>Memory </a:t>
            </a:r>
            <a:r>
              <a:rPr lang="en-US" dirty="0" err="1"/>
              <a:t>Intrinsics</a:t>
            </a:r>
            <a:endParaRPr lang="en-US" dirty="0"/>
          </a:p>
          <a:p>
            <a:pPr lvl="1"/>
            <a:r>
              <a:rPr lang="en-US" dirty="0"/>
              <a:t>Perform loads/stores to/from memory</a:t>
            </a:r>
          </a:p>
          <a:p>
            <a:pPr lvl="1"/>
            <a:r>
              <a:rPr lang="en-US" dirty="0"/>
              <a:t>Links the instruction to the memory pipeline</a:t>
            </a:r>
          </a:p>
          <a:p>
            <a:pPr lvl="1"/>
            <a:r>
              <a:rPr lang="en-US" dirty="0"/>
              <a:t>Load operations return data</a:t>
            </a:r>
          </a:p>
          <a:p>
            <a:pPr lvl="2"/>
            <a:r>
              <a:rPr lang="en-US" dirty="0"/>
              <a:t>A  = LOAD( B )</a:t>
            </a:r>
          </a:p>
          <a:p>
            <a:pPr lvl="1"/>
            <a:r>
              <a:rPr lang="en-US" dirty="0"/>
              <a:t>Store operations do not return data</a:t>
            </a:r>
          </a:p>
          <a:p>
            <a:pPr lvl="2"/>
            <a:r>
              <a:rPr lang="en-US" dirty="0"/>
              <a:t>STORE( DATA, ADDR )</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737100"/>
            <a:ext cx="7740072" cy="16192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 LOAD intrinsic with a return value</a:t>
            </a:r>
          </a:p>
          <a:p>
            <a:r>
              <a:rPr lang="en-US" dirty="0">
                <a:solidFill>
                  <a:schemeClr val="tx1"/>
                </a:solidFill>
              </a:rPr>
              <a:t>RA = LOAD( ARG1 )</a:t>
            </a:r>
          </a:p>
          <a:p>
            <a:endParaRPr lang="en-US" dirty="0">
              <a:solidFill>
                <a:schemeClr val="tx1"/>
              </a:solidFill>
            </a:endParaRPr>
          </a:p>
          <a:p>
            <a:r>
              <a:rPr lang="en-US" dirty="0">
                <a:solidFill>
                  <a:schemeClr val="tx1"/>
                </a:solidFill>
              </a:rPr>
              <a:t>#-- STORE intrinsic with no return value	</a:t>
            </a:r>
          </a:p>
          <a:p>
            <a:r>
              <a:rPr lang="en-US" dirty="0">
                <a:solidFill>
                  <a:schemeClr val="tx1"/>
                </a:solidFill>
              </a:rPr>
              <a:t>STORE( RA, RB )</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4279381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Intrinsic Arguments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911476"/>
          </a:xfrm>
        </p:spPr>
        <p:txBody>
          <a:bodyPr>
            <a:normAutofit lnSpcReduction="10000"/>
          </a:bodyPr>
          <a:lstStyle/>
          <a:p>
            <a:r>
              <a:rPr lang="en-US" dirty="0"/>
              <a:t>Unlike C-style </a:t>
            </a:r>
            <a:r>
              <a:rPr lang="en-US" dirty="0" err="1"/>
              <a:t>intrinsics</a:t>
            </a:r>
            <a:r>
              <a:rPr lang="en-US" dirty="0"/>
              <a:t>, </a:t>
            </a:r>
            <a:r>
              <a:rPr lang="en-US" dirty="0" err="1"/>
              <a:t>StoneCutter</a:t>
            </a:r>
            <a:r>
              <a:rPr lang="en-US" dirty="0"/>
              <a:t> </a:t>
            </a:r>
            <a:r>
              <a:rPr lang="en-US" dirty="0" err="1"/>
              <a:t>intrinsics</a:t>
            </a:r>
            <a:r>
              <a:rPr lang="en-US" dirty="0"/>
              <a:t> are </a:t>
            </a:r>
            <a:r>
              <a:rPr lang="en-US" i="1" dirty="0" err="1"/>
              <a:t>typeless</a:t>
            </a:r>
            <a:endParaRPr lang="en-US" i="1" dirty="0"/>
          </a:p>
          <a:p>
            <a:r>
              <a:rPr lang="en-US" dirty="0"/>
              <a:t>Each intrinsic can accept any argument of any type or bit width</a:t>
            </a:r>
          </a:p>
          <a:p>
            <a:r>
              <a:rPr lang="en-US" dirty="0"/>
              <a:t>The compiler expands the intrinsic using the appropriate input/output data types with the correct internal logic</a:t>
            </a:r>
          </a:p>
          <a:p>
            <a:r>
              <a:rPr lang="en-US" dirty="0"/>
              <a:t>Note: Intrinsic functions are very literal!  Be sure to understand how specific intrinsic functions react to certain input types.  Pay special attention to the expected output type.  </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737100"/>
            <a:ext cx="7740072" cy="16192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u8 var1 = 1234</a:t>
            </a:r>
          </a:p>
          <a:p>
            <a:r>
              <a:rPr lang="en-US" dirty="0">
                <a:solidFill>
                  <a:schemeClr val="tx1"/>
                </a:solidFill>
              </a:rPr>
              <a:t>u64 var2 = 123456789</a:t>
            </a:r>
          </a:p>
          <a:p>
            <a:endParaRPr lang="en-US" dirty="0">
              <a:solidFill>
                <a:schemeClr val="tx1"/>
              </a:solidFill>
            </a:endParaRPr>
          </a:p>
          <a:p>
            <a:r>
              <a:rPr lang="en-US" dirty="0">
                <a:solidFill>
                  <a:schemeClr val="tx1"/>
                </a:solidFill>
              </a:rPr>
              <a:t>RA = POPCOUNT( var1 )</a:t>
            </a:r>
          </a:p>
          <a:p>
            <a:r>
              <a:rPr lang="en-US" dirty="0">
                <a:solidFill>
                  <a:schemeClr val="tx1"/>
                </a:solidFill>
              </a:rPr>
              <a:t>RB = POPCOUNT( var2 )</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0309624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2D5D185-2647-A243-B0E5-92D50D31AB3B}"/>
              </a:ext>
            </a:extLst>
          </p:cNvPr>
          <p:cNvSpPr>
            <a:spLocks noGrp="1"/>
          </p:cNvSpPr>
          <p:nvPr>
            <p:ph type="title"/>
          </p:nvPr>
        </p:nvSpPr>
        <p:spPr/>
        <p:txBody>
          <a:bodyPr/>
          <a:lstStyle/>
          <a:p>
            <a:r>
              <a:rPr lang="en-US" dirty="0"/>
              <a:t>Implementing a Basic RISC Device</a:t>
            </a:r>
          </a:p>
        </p:txBody>
      </p:sp>
      <p:sp>
        <p:nvSpPr>
          <p:cNvPr id="8" name="Text Placeholder 7">
            <a:extLst>
              <a:ext uri="{FF2B5EF4-FFF2-40B4-BE49-F238E27FC236}">
                <a16:creationId xmlns:a16="http://schemas.microsoft.com/office/drawing/2014/main" id="{363A3F74-1DAC-B648-A221-8CDF0F38E9A8}"/>
              </a:ext>
            </a:extLst>
          </p:cNvPr>
          <p:cNvSpPr>
            <a:spLocks noGrp="1"/>
          </p:cNvSpPr>
          <p:nvPr>
            <p:ph type="body" idx="1"/>
          </p:nvPr>
        </p:nvSpPr>
        <p:spPr/>
        <p:txBody>
          <a:bodyPr/>
          <a:lstStyle/>
          <a:p>
            <a:r>
              <a:rPr lang="en-US" dirty="0"/>
              <a:t>Implementing a basic RISC device with System Architect and </a:t>
            </a:r>
            <a:r>
              <a:rPr lang="en-US" dirty="0" err="1"/>
              <a:t>StoneCutter</a:t>
            </a:r>
            <a:endParaRPr lang="en-US" dirty="0"/>
          </a:p>
        </p:txBody>
      </p:sp>
      <p:sp>
        <p:nvSpPr>
          <p:cNvPr id="4" name="Footer Placeholder 3">
            <a:extLst>
              <a:ext uri="{FF2B5EF4-FFF2-40B4-BE49-F238E27FC236}">
                <a16:creationId xmlns:a16="http://schemas.microsoft.com/office/drawing/2014/main" id="{AB85BE31-6293-C342-9259-2617C8903B2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0299251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6256976-147B-1345-863B-6DE1E86C919D}"/>
              </a:ext>
            </a:extLst>
          </p:cNvPr>
          <p:cNvSpPr>
            <a:spLocks noGrp="1"/>
          </p:cNvSpPr>
          <p:nvPr>
            <p:ph type="title"/>
          </p:nvPr>
        </p:nvSpPr>
        <p:spPr/>
        <p:txBody>
          <a:bodyPr/>
          <a:lstStyle/>
          <a:p>
            <a:r>
              <a:rPr lang="en-US" dirty="0"/>
              <a:t>Tutorial Source</a:t>
            </a:r>
          </a:p>
        </p:txBody>
      </p:sp>
      <p:sp>
        <p:nvSpPr>
          <p:cNvPr id="7" name="Content Placeholder 6">
            <a:extLst>
              <a:ext uri="{FF2B5EF4-FFF2-40B4-BE49-F238E27FC236}">
                <a16:creationId xmlns:a16="http://schemas.microsoft.com/office/drawing/2014/main" id="{097D19AF-05BB-0645-8B62-6AEF41415006}"/>
              </a:ext>
            </a:extLst>
          </p:cNvPr>
          <p:cNvSpPr>
            <a:spLocks noGrp="1"/>
          </p:cNvSpPr>
          <p:nvPr>
            <p:ph idx="1"/>
          </p:nvPr>
        </p:nvSpPr>
        <p:spPr/>
        <p:txBody>
          <a:bodyPr/>
          <a:lstStyle/>
          <a:p>
            <a:r>
              <a:rPr lang="en-US" dirty="0"/>
              <a:t>Tutorial source is published in a </a:t>
            </a:r>
            <a:r>
              <a:rPr lang="en-US" dirty="0" err="1"/>
              <a:t>Github</a:t>
            </a:r>
            <a:r>
              <a:rPr lang="en-US" dirty="0"/>
              <a:t> repository</a:t>
            </a:r>
          </a:p>
          <a:p>
            <a:endParaRPr lang="en-US" dirty="0"/>
          </a:p>
          <a:p>
            <a:r>
              <a:rPr lang="en-US" dirty="0"/>
              <a:t>All design source code is open source under an Apache2 license</a:t>
            </a:r>
          </a:p>
          <a:p>
            <a:pPr lvl="1"/>
            <a:r>
              <a:rPr lang="en-US" dirty="0"/>
              <a:t>Feel free to reuse it!!</a:t>
            </a:r>
          </a:p>
          <a:p>
            <a:endParaRPr lang="en-US" dirty="0"/>
          </a:p>
          <a:p>
            <a:r>
              <a:rPr lang="en-US" dirty="0">
                <a:hlinkClick r:id="rId2"/>
              </a:rPr>
              <a:t>https://github.com/opensocsysarch/CoreGenTutorials</a:t>
            </a:r>
            <a:endParaRPr lang="en-US" dirty="0"/>
          </a:p>
          <a:p>
            <a:pPr lvl="1"/>
            <a:r>
              <a:rPr lang="en-US" dirty="0"/>
              <a:t>See the LEVEL2 subdirectory</a:t>
            </a:r>
          </a:p>
          <a:p>
            <a:endParaRPr lang="en-US" dirty="0"/>
          </a:p>
        </p:txBody>
      </p:sp>
      <p:sp>
        <p:nvSpPr>
          <p:cNvPr id="5" name="Footer Placeholder 4">
            <a:extLst>
              <a:ext uri="{FF2B5EF4-FFF2-40B4-BE49-F238E27FC236}">
                <a16:creationId xmlns:a16="http://schemas.microsoft.com/office/drawing/2014/main" id="{259B44E7-E12D-3745-9EEC-35CB1B634FC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2697257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D3549-3FFB-414B-A571-B03C7292DDA3}"/>
              </a:ext>
            </a:extLst>
          </p:cNvPr>
          <p:cNvSpPr>
            <a:spLocks noGrp="1"/>
          </p:cNvSpPr>
          <p:nvPr>
            <p:ph type="title"/>
          </p:nvPr>
        </p:nvSpPr>
        <p:spPr/>
        <p:txBody>
          <a:bodyPr/>
          <a:lstStyle/>
          <a:p>
            <a:r>
              <a:rPr lang="en-US" dirty="0"/>
              <a:t>Tutorial Assumptions</a:t>
            </a:r>
          </a:p>
        </p:txBody>
      </p:sp>
      <p:sp>
        <p:nvSpPr>
          <p:cNvPr id="3" name="Content Placeholder 2">
            <a:extLst>
              <a:ext uri="{FF2B5EF4-FFF2-40B4-BE49-F238E27FC236}">
                <a16:creationId xmlns:a16="http://schemas.microsoft.com/office/drawing/2014/main" id="{018AA013-EDC3-0145-AAB5-A87FB4C84395}"/>
              </a:ext>
            </a:extLst>
          </p:cNvPr>
          <p:cNvSpPr>
            <a:spLocks noGrp="1"/>
          </p:cNvSpPr>
          <p:nvPr>
            <p:ph idx="1"/>
          </p:nvPr>
        </p:nvSpPr>
        <p:spPr/>
        <p:txBody>
          <a:bodyPr>
            <a:normAutofit lnSpcReduction="10000"/>
          </a:bodyPr>
          <a:lstStyle/>
          <a:p>
            <a:r>
              <a:rPr lang="en-US" dirty="0"/>
              <a:t>Standard installation location:</a:t>
            </a:r>
          </a:p>
          <a:p>
            <a:pPr lvl="1"/>
            <a:r>
              <a:rPr lang="en-US" dirty="0"/>
              <a:t>“/opt/</a:t>
            </a:r>
            <a:r>
              <a:rPr lang="en-US" dirty="0" err="1"/>
              <a:t>coregen</a:t>
            </a:r>
            <a:r>
              <a:rPr lang="en-US" dirty="0"/>
              <a:t>”</a:t>
            </a:r>
          </a:p>
          <a:p>
            <a:pPr lvl="1"/>
            <a:r>
              <a:rPr lang="en-US" dirty="0"/>
              <a:t>EG, the “</a:t>
            </a:r>
            <a:r>
              <a:rPr lang="en-US" dirty="0" err="1"/>
              <a:t>sccomp</a:t>
            </a:r>
            <a:r>
              <a:rPr lang="en-US" dirty="0"/>
              <a:t>” binary will be located at /opt/</a:t>
            </a:r>
            <a:r>
              <a:rPr lang="en-US" dirty="0" err="1"/>
              <a:t>coregen</a:t>
            </a:r>
            <a:r>
              <a:rPr lang="en-US" dirty="0"/>
              <a:t>/bin/</a:t>
            </a:r>
            <a:r>
              <a:rPr lang="en-US" dirty="0" err="1"/>
              <a:t>sccomp</a:t>
            </a:r>
            <a:endParaRPr lang="en-US" dirty="0"/>
          </a:p>
          <a:p>
            <a:pPr lvl="1"/>
            <a:r>
              <a:rPr lang="en-US" dirty="0"/>
              <a:t>We don’t explicitly reference the fully qualified path in the tutorial</a:t>
            </a:r>
          </a:p>
          <a:p>
            <a:r>
              <a:rPr lang="en-US" dirty="0"/>
              <a:t>Text editing is required!</a:t>
            </a:r>
          </a:p>
          <a:p>
            <a:pPr lvl="1"/>
            <a:r>
              <a:rPr lang="en-US" dirty="0"/>
              <a:t>Emacs and Vim are most prevalent, but any standard text editor will suffice</a:t>
            </a:r>
          </a:p>
          <a:p>
            <a:r>
              <a:rPr lang="en-US" dirty="0"/>
              <a:t>Basic command line knowledge is required</a:t>
            </a:r>
          </a:p>
          <a:p>
            <a:pPr lvl="1"/>
            <a:r>
              <a:rPr lang="en-US" dirty="0"/>
              <a:t>Executing commands with arguments</a:t>
            </a:r>
          </a:p>
          <a:p>
            <a:r>
              <a:rPr lang="en-US" dirty="0"/>
              <a:t>Basic knowledge of Git/</a:t>
            </a:r>
            <a:r>
              <a:rPr lang="en-US" dirty="0" err="1"/>
              <a:t>Github</a:t>
            </a:r>
            <a:endParaRPr lang="en-US" dirty="0"/>
          </a:p>
          <a:p>
            <a:pPr lvl="1"/>
            <a:r>
              <a:rPr lang="en-US" dirty="0"/>
              <a:t>Only required if you seek to download/edit the tutorial content</a:t>
            </a:r>
          </a:p>
        </p:txBody>
      </p:sp>
      <p:sp>
        <p:nvSpPr>
          <p:cNvPr id="4" name="Footer Placeholder 3">
            <a:extLst>
              <a:ext uri="{FF2B5EF4-FFF2-40B4-BE49-F238E27FC236}">
                <a16:creationId xmlns:a16="http://schemas.microsoft.com/office/drawing/2014/main" id="{2DB77310-2FBB-F241-B9E5-3D5FF13FC74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6842469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12919B-2E09-EA44-8120-EC8A028E50FA}"/>
              </a:ext>
            </a:extLst>
          </p:cNvPr>
          <p:cNvSpPr>
            <a:spLocks noGrp="1"/>
          </p:cNvSpPr>
          <p:nvPr>
            <p:ph type="title"/>
          </p:nvPr>
        </p:nvSpPr>
        <p:spPr/>
        <p:txBody>
          <a:bodyPr/>
          <a:lstStyle/>
          <a:p>
            <a:r>
              <a:rPr lang="en-US"/>
              <a:t>BasicRISC</a:t>
            </a:r>
            <a:r>
              <a:rPr lang="en-US" dirty="0"/>
              <a:t> Core</a:t>
            </a:r>
          </a:p>
        </p:txBody>
      </p:sp>
      <p:sp>
        <p:nvSpPr>
          <p:cNvPr id="6" name="Content Placeholder 5">
            <a:extLst>
              <a:ext uri="{FF2B5EF4-FFF2-40B4-BE49-F238E27FC236}">
                <a16:creationId xmlns:a16="http://schemas.microsoft.com/office/drawing/2014/main" id="{0FC13118-C0A0-0946-90D2-BCD7FB95E618}"/>
              </a:ext>
            </a:extLst>
          </p:cNvPr>
          <p:cNvSpPr>
            <a:spLocks noGrp="1"/>
          </p:cNvSpPr>
          <p:nvPr>
            <p:ph sz="half" idx="1"/>
          </p:nvPr>
        </p:nvSpPr>
        <p:spPr/>
        <p:txBody>
          <a:bodyPr>
            <a:normAutofit/>
          </a:bodyPr>
          <a:lstStyle/>
          <a:p>
            <a:r>
              <a:rPr lang="en-US" dirty="0"/>
              <a:t>The remainder of this Level 2 tutorial will build upon the Level 1 tutorial material</a:t>
            </a:r>
          </a:p>
          <a:p>
            <a:r>
              <a:rPr lang="en-US" dirty="0"/>
              <a:t>We will extend the original Level 1 design with the necessary instruction implementations</a:t>
            </a:r>
          </a:p>
          <a:p>
            <a:r>
              <a:rPr lang="en-US" dirty="0"/>
              <a:t>This will include all the instructions defined in our </a:t>
            </a:r>
            <a:r>
              <a:rPr lang="en-US" dirty="0" err="1"/>
              <a:t>BasicRISC</a:t>
            </a:r>
            <a:r>
              <a:rPr lang="en-US" dirty="0"/>
              <a:t> Core</a:t>
            </a:r>
          </a:p>
          <a:p>
            <a:pPr lvl="1"/>
            <a:endParaRPr lang="en-US" dirty="0"/>
          </a:p>
        </p:txBody>
      </p:sp>
      <p:sp>
        <p:nvSpPr>
          <p:cNvPr id="4" name="Footer Placeholder 3">
            <a:extLst>
              <a:ext uri="{FF2B5EF4-FFF2-40B4-BE49-F238E27FC236}">
                <a16:creationId xmlns:a16="http://schemas.microsoft.com/office/drawing/2014/main" id="{E2550ADB-B0A8-6040-92E6-59B39545F5ED}"/>
              </a:ext>
            </a:extLst>
          </p:cNvPr>
          <p:cNvSpPr>
            <a:spLocks noGrp="1"/>
          </p:cNvSpPr>
          <p:nvPr>
            <p:ph type="ftr" sz="quarter" idx="11"/>
          </p:nvPr>
        </p:nvSpPr>
        <p:spPr/>
        <p:txBody>
          <a:bodyPr/>
          <a:lstStyle/>
          <a:p>
            <a:r>
              <a:rPr lang="en-US"/>
              <a:t>Tactical Computing Laboratories</a:t>
            </a:r>
            <a:endParaRPr lang="en-US" dirty="0"/>
          </a:p>
        </p:txBody>
      </p:sp>
      <p:grpSp>
        <p:nvGrpSpPr>
          <p:cNvPr id="15" name="Group 14">
            <a:extLst>
              <a:ext uri="{FF2B5EF4-FFF2-40B4-BE49-F238E27FC236}">
                <a16:creationId xmlns:a16="http://schemas.microsoft.com/office/drawing/2014/main" id="{B49519C3-C334-2B47-8DEE-D09114D8B024}"/>
              </a:ext>
            </a:extLst>
          </p:cNvPr>
          <p:cNvGrpSpPr/>
          <p:nvPr/>
        </p:nvGrpSpPr>
        <p:grpSpPr>
          <a:xfrm>
            <a:off x="6819900" y="1825625"/>
            <a:ext cx="4447403" cy="3529570"/>
            <a:chOff x="7200900" y="1485900"/>
            <a:chExt cx="3365500" cy="2870200"/>
          </a:xfrm>
        </p:grpSpPr>
        <p:sp>
          <p:nvSpPr>
            <p:cNvPr id="14" name="Rectangle 13">
              <a:extLst>
                <a:ext uri="{FF2B5EF4-FFF2-40B4-BE49-F238E27FC236}">
                  <a16:creationId xmlns:a16="http://schemas.microsoft.com/office/drawing/2014/main" id="{FD1CA893-C4B1-0246-9B77-7CC65331D6B1}"/>
                </a:ext>
              </a:extLst>
            </p:cNvPr>
            <p:cNvSpPr/>
            <p:nvPr/>
          </p:nvSpPr>
          <p:spPr>
            <a:xfrm>
              <a:off x="7512050" y="3464321"/>
              <a:ext cx="927100" cy="32702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C3013A5-B251-9848-B753-97AC9154EAED}"/>
                </a:ext>
              </a:extLst>
            </p:cNvPr>
            <p:cNvSpPr/>
            <p:nvPr/>
          </p:nvSpPr>
          <p:spPr>
            <a:xfrm>
              <a:off x="8420100" y="2869406"/>
              <a:ext cx="927100" cy="32702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53992D4-728B-9D42-BFFB-0C51AEFC9F1F}"/>
                </a:ext>
              </a:extLst>
            </p:cNvPr>
            <p:cNvSpPr/>
            <p:nvPr/>
          </p:nvSpPr>
          <p:spPr>
            <a:xfrm>
              <a:off x="8420100" y="1813719"/>
              <a:ext cx="927100" cy="32702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9FC1053-C0C2-4A47-A7DD-463FC0891F1E}"/>
                </a:ext>
              </a:extLst>
            </p:cNvPr>
            <p:cNvSpPr/>
            <p:nvPr/>
          </p:nvSpPr>
          <p:spPr>
            <a:xfrm>
              <a:off x="7200900" y="1485900"/>
              <a:ext cx="1536700" cy="20447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RISC ALU</a:t>
              </a:r>
            </a:p>
          </p:txBody>
        </p:sp>
        <p:sp>
          <p:nvSpPr>
            <p:cNvPr id="9" name="Rectangle 8">
              <a:extLst>
                <a:ext uri="{FF2B5EF4-FFF2-40B4-BE49-F238E27FC236}">
                  <a16:creationId xmlns:a16="http://schemas.microsoft.com/office/drawing/2014/main" id="{2545C501-D63E-BB4F-BF71-BAD1FCB9EF99}"/>
                </a:ext>
              </a:extLst>
            </p:cNvPr>
            <p:cNvSpPr/>
            <p:nvPr/>
          </p:nvSpPr>
          <p:spPr>
            <a:xfrm>
              <a:off x="9029700" y="1485900"/>
              <a:ext cx="1536700" cy="99060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General Purpose Registers</a:t>
              </a:r>
            </a:p>
          </p:txBody>
        </p:sp>
        <p:sp>
          <p:nvSpPr>
            <p:cNvPr id="10" name="Rectangle 9">
              <a:extLst>
                <a:ext uri="{FF2B5EF4-FFF2-40B4-BE49-F238E27FC236}">
                  <a16:creationId xmlns:a16="http://schemas.microsoft.com/office/drawing/2014/main" id="{DFD1B8D4-2BBC-F341-9850-E3FD5A0B437F}"/>
                </a:ext>
              </a:extLst>
            </p:cNvPr>
            <p:cNvSpPr/>
            <p:nvPr/>
          </p:nvSpPr>
          <p:spPr>
            <a:xfrm>
              <a:off x="9029700" y="2537619"/>
              <a:ext cx="1536700" cy="990600"/>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 Registers</a:t>
              </a:r>
            </a:p>
          </p:txBody>
        </p:sp>
        <p:sp>
          <p:nvSpPr>
            <p:cNvPr id="11" name="Rectangle 10">
              <a:extLst>
                <a:ext uri="{FF2B5EF4-FFF2-40B4-BE49-F238E27FC236}">
                  <a16:creationId xmlns:a16="http://schemas.microsoft.com/office/drawing/2014/main" id="{5FC4C1DB-6188-FC49-9952-983A18E8C8D4}"/>
                </a:ext>
              </a:extLst>
            </p:cNvPr>
            <p:cNvSpPr/>
            <p:nvPr/>
          </p:nvSpPr>
          <p:spPr>
            <a:xfrm>
              <a:off x="7200900" y="3717925"/>
              <a:ext cx="3365500" cy="638175"/>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Memory Interface</a:t>
              </a:r>
            </a:p>
          </p:txBody>
        </p:sp>
      </p:grpSp>
    </p:spTree>
    <p:extLst>
      <p:ext uri="{BB962C8B-B14F-4D97-AF65-F5344CB8AC3E}">
        <p14:creationId xmlns:p14="http://schemas.microsoft.com/office/powerpoint/2010/main" val="345425834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C20F43A-479B-D548-9FA4-80C1730621AF}"/>
              </a:ext>
            </a:extLst>
          </p:cNvPr>
          <p:cNvSpPr>
            <a:spLocks noGrp="1"/>
          </p:cNvSpPr>
          <p:nvPr>
            <p:ph type="title"/>
          </p:nvPr>
        </p:nvSpPr>
        <p:spPr/>
        <p:txBody>
          <a:bodyPr/>
          <a:lstStyle/>
          <a:p>
            <a:r>
              <a:rPr lang="en-US" dirty="0" err="1"/>
              <a:t>CoreGen</a:t>
            </a:r>
            <a:r>
              <a:rPr lang="en-US" dirty="0"/>
              <a:t> and </a:t>
            </a:r>
            <a:r>
              <a:rPr lang="en-US" dirty="0" err="1"/>
              <a:t>StoneCutter</a:t>
            </a:r>
            <a:endParaRPr lang="en-US" dirty="0"/>
          </a:p>
        </p:txBody>
      </p:sp>
      <p:sp>
        <p:nvSpPr>
          <p:cNvPr id="7" name="Content Placeholder 6">
            <a:extLst>
              <a:ext uri="{FF2B5EF4-FFF2-40B4-BE49-F238E27FC236}">
                <a16:creationId xmlns:a16="http://schemas.microsoft.com/office/drawing/2014/main" id="{E12BBD46-B185-4D46-8300-98CDA22FEE7A}"/>
              </a:ext>
            </a:extLst>
          </p:cNvPr>
          <p:cNvSpPr>
            <a:spLocks noGrp="1"/>
          </p:cNvSpPr>
          <p:nvPr>
            <p:ph idx="1"/>
          </p:nvPr>
        </p:nvSpPr>
        <p:spPr>
          <a:xfrm>
            <a:off x="838200" y="1825625"/>
            <a:ext cx="5562600" cy="4351338"/>
          </a:xfrm>
        </p:spPr>
        <p:txBody>
          <a:bodyPr>
            <a:normAutofit fontScale="77500" lnSpcReduction="20000"/>
          </a:bodyPr>
          <a:lstStyle/>
          <a:p>
            <a:r>
              <a:rPr lang="en-US" dirty="0"/>
              <a:t>One of the nice features of </a:t>
            </a:r>
            <a:r>
              <a:rPr lang="en-US" dirty="0" err="1"/>
              <a:t>CoreGen</a:t>
            </a:r>
            <a:r>
              <a:rPr lang="en-US" dirty="0"/>
              <a:t> is the ability to directly integrate the </a:t>
            </a:r>
            <a:r>
              <a:rPr lang="en-US" dirty="0" err="1"/>
              <a:t>StoneCutter</a:t>
            </a:r>
            <a:r>
              <a:rPr lang="en-US" dirty="0"/>
              <a:t> syntax into the </a:t>
            </a:r>
            <a:r>
              <a:rPr lang="en-US" dirty="0" err="1"/>
              <a:t>CoreGen</a:t>
            </a:r>
            <a:r>
              <a:rPr lang="en-US" dirty="0"/>
              <a:t> IR design files</a:t>
            </a:r>
          </a:p>
          <a:p>
            <a:r>
              <a:rPr lang="en-US" dirty="0"/>
              <a:t>This allows you to </a:t>
            </a:r>
            <a:r>
              <a:rPr lang="en-US" i="1" dirty="0"/>
              <a:t>inline</a:t>
            </a:r>
            <a:r>
              <a:rPr lang="en-US" dirty="0"/>
              <a:t> the instruction implementation in the design</a:t>
            </a:r>
          </a:p>
          <a:p>
            <a:r>
              <a:rPr lang="en-US" dirty="0" err="1"/>
              <a:t>CoreGen</a:t>
            </a:r>
            <a:r>
              <a:rPr lang="en-US" dirty="0"/>
              <a:t> autogenerates all the instruction format and register class blocks without user intervention</a:t>
            </a:r>
          </a:p>
          <a:p>
            <a:r>
              <a:rPr lang="en-US" dirty="0"/>
              <a:t>Permits users to focus on the specific instruction implementations</a:t>
            </a:r>
          </a:p>
          <a:p>
            <a:pPr lvl="1"/>
            <a:r>
              <a:rPr lang="en-US" dirty="0"/>
              <a:t>Reduces the ramp to become proficient with </a:t>
            </a:r>
            <a:r>
              <a:rPr lang="en-US" dirty="0" err="1"/>
              <a:t>StoneCutter</a:t>
            </a:r>
            <a:endParaRPr lang="en-US" dirty="0"/>
          </a:p>
          <a:p>
            <a:r>
              <a:rPr lang="en-US" dirty="0"/>
              <a:t>All of our work will be done in the </a:t>
            </a:r>
            <a:r>
              <a:rPr lang="en-US" dirty="0" err="1"/>
              <a:t>CoreGen</a:t>
            </a:r>
            <a:r>
              <a:rPr lang="en-US" dirty="0"/>
              <a:t> IR file from the Level 1 tutorial</a:t>
            </a:r>
          </a:p>
        </p:txBody>
      </p:sp>
      <p:sp>
        <p:nvSpPr>
          <p:cNvPr id="5" name="Footer Placeholder 4">
            <a:extLst>
              <a:ext uri="{FF2B5EF4-FFF2-40B4-BE49-F238E27FC236}">
                <a16:creationId xmlns:a16="http://schemas.microsoft.com/office/drawing/2014/main" id="{349628A4-F2C4-1644-824A-57443DC5D4A5}"/>
              </a:ext>
            </a:extLst>
          </p:cNvPr>
          <p:cNvSpPr>
            <a:spLocks noGrp="1"/>
          </p:cNvSpPr>
          <p:nvPr>
            <p:ph type="ftr" sz="quarter" idx="11"/>
          </p:nvPr>
        </p:nvSpPr>
        <p:spPr/>
        <p:txBody>
          <a:bodyPr/>
          <a:lstStyle/>
          <a:p>
            <a:r>
              <a:rPr lang="en-US"/>
              <a:t>Tactical Computing Laboratories</a:t>
            </a:r>
            <a:endParaRPr lang="en-US" dirty="0"/>
          </a:p>
        </p:txBody>
      </p:sp>
      <p:pic>
        <p:nvPicPr>
          <p:cNvPr id="31" name="Picture 30">
            <a:extLst>
              <a:ext uri="{FF2B5EF4-FFF2-40B4-BE49-F238E27FC236}">
                <a16:creationId xmlns:a16="http://schemas.microsoft.com/office/drawing/2014/main" id="{F7A9CA20-C71C-B647-A07C-1CCF04EF14D4}"/>
              </a:ext>
            </a:extLst>
          </p:cNvPr>
          <p:cNvPicPr>
            <a:picLocks noChangeAspect="1"/>
          </p:cNvPicPr>
          <p:nvPr/>
        </p:nvPicPr>
        <p:blipFill>
          <a:blip r:embed="rId2"/>
          <a:stretch>
            <a:fillRect/>
          </a:stretch>
        </p:blipFill>
        <p:spPr>
          <a:xfrm>
            <a:off x="6096000" y="2050114"/>
            <a:ext cx="6015578" cy="2957419"/>
          </a:xfrm>
          <a:prstGeom prst="rect">
            <a:avLst/>
          </a:prstGeom>
        </p:spPr>
      </p:pic>
    </p:spTree>
    <p:extLst>
      <p:ext uri="{BB962C8B-B14F-4D97-AF65-F5344CB8AC3E}">
        <p14:creationId xmlns:p14="http://schemas.microsoft.com/office/powerpoint/2010/main" val="161941954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6127F-F745-2F4C-894C-BF0DC34AFDB8}"/>
              </a:ext>
            </a:extLst>
          </p:cNvPr>
          <p:cNvSpPr>
            <a:spLocks noGrp="1"/>
          </p:cNvSpPr>
          <p:nvPr>
            <p:ph type="title"/>
          </p:nvPr>
        </p:nvSpPr>
        <p:spPr/>
        <p:txBody>
          <a:bodyPr/>
          <a:lstStyle/>
          <a:p>
            <a:r>
              <a:rPr lang="en-US" dirty="0" err="1"/>
              <a:t>BasicRISC</a:t>
            </a:r>
            <a:r>
              <a:rPr lang="en-US" dirty="0"/>
              <a:t> ISA</a:t>
            </a:r>
          </a:p>
        </p:txBody>
      </p:sp>
      <p:sp>
        <p:nvSpPr>
          <p:cNvPr id="3" name="Content Placeholder 2">
            <a:extLst>
              <a:ext uri="{FF2B5EF4-FFF2-40B4-BE49-F238E27FC236}">
                <a16:creationId xmlns:a16="http://schemas.microsoft.com/office/drawing/2014/main" id="{953E84D8-2F6E-A54E-A619-C652079CA849}"/>
              </a:ext>
            </a:extLst>
          </p:cNvPr>
          <p:cNvSpPr>
            <a:spLocks noGrp="1"/>
          </p:cNvSpPr>
          <p:nvPr>
            <p:ph sz="half" idx="1"/>
          </p:nvPr>
        </p:nvSpPr>
        <p:spPr/>
        <p:txBody>
          <a:bodyPr>
            <a:normAutofit fontScale="92500"/>
          </a:bodyPr>
          <a:lstStyle/>
          <a:p>
            <a:r>
              <a:rPr lang="en-US" dirty="0"/>
              <a:t>Traditional RISC ISA</a:t>
            </a:r>
          </a:p>
          <a:p>
            <a:pPr lvl="1"/>
            <a:r>
              <a:rPr lang="en-US" dirty="0"/>
              <a:t>Opcodes (</a:t>
            </a:r>
            <a:r>
              <a:rPr lang="en-US" dirty="0" err="1"/>
              <a:t>opc</a:t>
            </a:r>
            <a:r>
              <a:rPr lang="en-US" dirty="0"/>
              <a:t>) determine the “class” of instructions</a:t>
            </a:r>
          </a:p>
          <a:p>
            <a:pPr lvl="1"/>
            <a:r>
              <a:rPr lang="en-US" dirty="0"/>
              <a:t>Function codes (</a:t>
            </a:r>
            <a:r>
              <a:rPr lang="en-US" dirty="0" err="1"/>
              <a:t>func</a:t>
            </a:r>
            <a:r>
              <a:rPr lang="en-US" dirty="0"/>
              <a:t>) determine the target instruction</a:t>
            </a:r>
          </a:p>
          <a:p>
            <a:pPr lvl="1"/>
            <a:r>
              <a:rPr lang="en-US" dirty="0"/>
              <a:t>Instructions are grouped by their argument types:</a:t>
            </a:r>
          </a:p>
          <a:p>
            <a:pPr lvl="2"/>
            <a:r>
              <a:rPr lang="en-US" dirty="0"/>
              <a:t>INST GPR, GPR, GPR</a:t>
            </a:r>
          </a:p>
          <a:p>
            <a:pPr lvl="2"/>
            <a:r>
              <a:rPr lang="en-US" dirty="0"/>
              <a:t>INST GPR, CTRL, GPR</a:t>
            </a:r>
          </a:p>
          <a:p>
            <a:pPr lvl="2"/>
            <a:r>
              <a:rPr lang="en-US" dirty="0"/>
              <a:t>INST CTRL, GPR, GPR</a:t>
            </a:r>
          </a:p>
          <a:p>
            <a:pPr lvl="1"/>
            <a:r>
              <a:rPr lang="en-US" dirty="0"/>
              <a:t>Plenty of opcode/function space to expand for your own use</a:t>
            </a:r>
          </a:p>
        </p:txBody>
      </p:sp>
      <p:sp>
        <p:nvSpPr>
          <p:cNvPr id="4" name="Content Placeholder 3">
            <a:extLst>
              <a:ext uri="{FF2B5EF4-FFF2-40B4-BE49-F238E27FC236}">
                <a16:creationId xmlns:a16="http://schemas.microsoft.com/office/drawing/2014/main" id="{460F1925-B3BC-E645-B5F8-90DEF206476B}"/>
              </a:ext>
            </a:extLst>
          </p:cNvPr>
          <p:cNvSpPr>
            <a:spLocks noGrp="1"/>
          </p:cNvSpPr>
          <p:nvPr>
            <p:ph sz="half" idx="2"/>
          </p:nvPr>
        </p:nvSpPr>
        <p:spPr/>
        <p:txBody>
          <a:bodyPr>
            <a:normAutofit fontScale="92500"/>
          </a:bodyPr>
          <a:lstStyle/>
          <a:p>
            <a:r>
              <a:rPr lang="en-US" dirty="0"/>
              <a:t>Arithmetic:</a:t>
            </a:r>
          </a:p>
          <a:p>
            <a:pPr lvl="1"/>
            <a:r>
              <a:rPr lang="en-US" dirty="0"/>
              <a:t>Integer arithmetic (2’s-complement)</a:t>
            </a:r>
          </a:p>
          <a:p>
            <a:pPr lvl="1"/>
            <a:r>
              <a:rPr lang="en-US" dirty="0"/>
              <a:t>Add, Sub, </a:t>
            </a:r>
            <a:r>
              <a:rPr lang="en-US" dirty="0" err="1"/>
              <a:t>Mul</a:t>
            </a:r>
            <a:r>
              <a:rPr lang="en-US" dirty="0"/>
              <a:t>, </a:t>
            </a:r>
            <a:r>
              <a:rPr lang="en-US" dirty="0" err="1"/>
              <a:t>Div</a:t>
            </a:r>
            <a:endParaRPr lang="en-US" dirty="0"/>
          </a:p>
          <a:p>
            <a:pPr lvl="1"/>
            <a:r>
              <a:rPr lang="en-US" dirty="0"/>
              <a:t>Logical/Arithmetic shifts</a:t>
            </a:r>
          </a:p>
          <a:p>
            <a:pPr lvl="1"/>
            <a:r>
              <a:rPr lang="en-US" dirty="0" err="1"/>
              <a:t>Logicals</a:t>
            </a:r>
            <a:r>
              <a:rPr lang="en-US" dirty="0"/>
              <a:t> (AND, OR, NAND, NOR, XOR, NOT)</a:t>
            </a:r>
          </a:p>
          <a:p>
            <a:r>
              <a:rPr lang="en-US" dirty="0"/>
              <a:t>Comparisons: </a:t>
            </a:r>
          </a:p>
          <a:p>
            <a:pPr lvl="1"/>
            <a:r>
              <a:rPr lang="en-US" dirty="0"/>
              <a:t>Compare {NE, EQ, GT, LT, GTE, LTE}</a:t>
            </a:r>
          </a:p>
          <a:p>
            <a:r>
              <a:rPr lang="en-US" dirty="0"/>
              <a:t>Branches</a:t>
            </a:r>
          </a:p>
          <a:p>
            <a:pPr lvl="1"/>
            <a:r>
              <a:rPr lang="en-US" dirty="0"/>
              <a:t>Conditional and unconditional</a:t>
            </a:r>
          </a:p>
          <a:p>
            <a:pPr lvl="1"/>
            <a:r>
              <a:rPr lang="en-US" dirty="0"/>
              <a:t>Absolute and relative (jump)</a:t>
            </a:r>
          </a:p>
          <a:p>
            <a:pPr lvl="1"/>
            <a:endParaRPr lang="en-US" dirty="0"/>
          </a:p>
        </p:txBody>
      </p:sp>
      <p:sp>
        <p:nvSpPr>
          <p:cNvPr id="5" name="Footer Placeholder 4">
            <a:extLst>
              <a:ext uri="{FF2B5EF4-FFF2-40B4-BE49-F238E27FC236}">
                <a16:creationId xmlns:a16="http://schemas.microsoft.com/office/drawing/2014/main" id="{3A5D8312-ADFC-3B4E-8B61-8132BD01A8C3}"/>
              </a:ext>
            </a:extLst>
          </p:cNvPr>
          <p:cNvSpPr>
            <a:spLocks noGrp="1"/>
          </p:cNvSpPr>
          <p:nvPr>
            <p:ph type="ftr" sz="quarter" idx="11"/>
          </p:nvPr>
        </p:nvSpPr>
        <p:spPr/>
        <p:txBody>
          <a:bodyPr/>
          <a:lstStyle/>
          <a:p>
            <a:r>
              <a:rPr lang="en-US" dirty="0"/>
              <a:t>Tactical Computing Laboratories</a:t>
            </a:r>
          </a:p>
        </p:txBody>
      </p:sp>
      <p:sp>
        <p:nvSpPr>
          <p:cNvPr id="6" name="Rectangle 5">
            <a:extLst>
              <a:ext uri="{FF2B5EF4-FFF2-40B4-BE49-F238E27FC236}">
                <a16:creationId xmlns:a16="http://schemas.microsoft.com/office/drawing/2014/main" id="{F615334D-33DC-3B47-8B84-111DB95F0876}"/>
              </a:ext>
            </a:extLst>
          </p:cNvPr>
          <p:cNvSpPr/>
          <p:nvPr/>
        </p:nvSpPr>
        <p:spPr>
          <a:xfrm>
            <a:off x="312516" y="5914663"/>
            <a:ext cx="3588152" cy="94333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See </a:t>
            </a:r>
            <a:r>
              <a:rPr lang="en-US" i="1" dirty="0" err="1">
                <a:solidFill>
                  <a:schemeClr val="tx1"/>
                </a:solidFill>
              </a:rPr>
              <a:t>BasicRISCInstTable</a:t>
            </a:r>
            <a:r>
              <a:rPr lang="en-US" dirty="0">
                <a:solidFill>
                  <a:schemeClr val="tx1"/>
                </a:solidFill>
              </a:rPr>
              <a:t> for a full instruction set listing</a:t>
            </a:r>
          </a:p>
        </p:txBody>
      </p:sp>
    </p:spTree>
    <p:extLst>
      <p:ext uri="{BB962C8B-B14F-4D97-AF65-F5344CB8AC3E}">
        <p14:creationId xmlns:p14="http://schemas.microsoft.com/office/powerpoint/2010/main" val="39331374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12919B-2E09-EA44-8120-EC8A028E50FA}"/>
              </a:ext>
            </a:extLst>
          </p:cNvPr>
          <p:cNvSpPr>
            <a:spLocks noGrp="1"/>
          </p:cNvSpPr>
          <p:nvPr>
            <p:ph type="title"/>
          </p:nvPr>
        </p:nvSpPr>
        <p:spPr/>
        <p:txBody>
          <a:bodyPr/>
          <a:lstStyle/>
          <a:p>
            <a:r>
              <a:rPr lang="en-US" dirty="0"/>
              <a:t>Directly Editing </a:t>
            </a:r>
            <a:r>
              <a:rPr lang="en-US" dirty="0" err="1"/>
              <a:t>CoreGen</a:t>
            </a:r>
            <a:r>
              <a:rPr lang="en-US" dirty="0"/>
              <a:t> </a:t>
            </a:r>
            <a:r>
              <a:rPr lang="en-US" dirty="0" err="1"/>
              <a:t>Yaml</a:t>
            </a:r>
            <a:r>
              <a:rPr lang="en-US" dirty="0"/>
              <a:t> IR</a:t>
            </a:r>
          </a:p>
        </p:txBody>
      </p:sp>
      <p:sp>
        <p:nvSpPr>
          <p:cNvPr id="6" name="Content Placeholder 5">
            <a:extLst>
              <a:ext uri="{FF2B5EF4-FFF2-40B4-BE49-F238E27FC236}">
                <a16:creationId xmlns:a16="http://schemas.microsoft.com/office/drawing/2014/main" id="{0FC13118-C0A0-0946-90D2-BCD7FB95E618}"/>
              </a:ext>
            </a:extLst>
          </p:cNvPr>
          <p:cNvSpPr>
            <a:spLocks noGrp="1"/>
          </p:cNvSpPr>
          <p:nvPr>
            <p:ph sz="half" idx="1"/>
          </p:nvPr>
        </p:nvSpPr>
        <p:spPr/>
        <p:txBody>
          <a:bodyPr>
            <a:normAutofit fontScale="70000" lnSpcReduction="20000"/>
          </a:bodyPr>
          <a:lstStyle/>
          <a:p>
            <a:r>
              <a:rPr lang="en-US" dirty="0" err="1"/>
              <a:t>Yaml</a:t>
            </a:r>
            <a:r>
              <a:rPr lang="en-US" dirty="0"/>
              <a:t> IR is ASCII text</a:t>
            </a:r>
          </a:p>
          <a:p>
            <a:r>
              <a:rPr lang="en-US" dirty="0"/>
              <a:t>Hierarchy is determined by indentions</a:t>
            </a:r>
          </a:p>
          <a:p>
            <a:pPr lvl="1"/>
            <a:r>
              <a:rPr lang="en-US" dirty="0"/>
              <a:t>Indentions are SPACES, not tabs</a:t>
            </a:r>
          </a:p>
          <a:p>
            <a:pPr lvl="1"/>
            <a:r>
              <a:rPr lang="en-US" dirty="0"/>
              <a:t>Each indentation should be two (2) spaces</a:t>
            </a:r>
          </a:p>
          <a:p>
            <a:r>
              <a:rPr lang="en-US" dirty="0"/>
              <a:t>You can use any potential editor!</a:t>
            </a:r>
          </a:p>
          <a:p>
            <a:r>
              <a:rPr lang="en-US" dirty="0"/>
              <a:t>A few important notes:</a:t>
            </a:r>
          </a:p>
          <a:p>
            <a:pPr lvl="1"/>
            <a:r>
              <a:rPr lang="en-US" dirty="0"/>
              <a:t>Nodes are parsed in the correct order regardless of their order in the file</a:t>
            </a:r>
          </a:p>
          <a:p>
            <a:pPr lvl="2"/>
            <a:r>
              <a:rPr lang="en-US" dirty="0"/>
              <a:t>We do this to preserve the natural hierarchy and dependence between nodes</a:t>
            </a:r>
          </a:p>
          <a:p>
            <a:pPr lvl="1"/>
            <a:r>
              <a:rPr lang="en-US" dirty="0"/>
              <a:t>Node names are case sensitive</a:t>
            </a:r>
          </a:p>
          <a:p>
            <a:pPr lvl="2"/>
            <a:r>
              <a:rPr lang="en-US" dirty="0"/>
              <a:t>“</a:t>
            </a:r>
            <a:r>
              <a:rPr lang="en-US" dirty="0" err="1"/>
              <a:t>RegName</a:t>
            </a:r>
            <a:r>
              <a:rPr lang="en-US" dirty="0"/>
              <a:t>” != “</a:t>
            </a:r>
            <a:r>
              <a:rPr lang="en-US" dirty="0" err="1"/>
              <a:t>Regname</a:t>
            </a:r>
            <a:r>
              <a:rPr lang="en-US" dirty="0"/>
              <a:t>”</a:t>
            </a:r>
          </a:p>
          <a:p>
            <a:pPr lvl="1"/>
            <a:r>
              <a:rPr lang="en-US" dirty="0"/>
              <a:t>Certain nodes have required and optional attributes</a:t>
            </a:r>
          </a:p>
          <a:p>
            <a:pPr lvl="2"/>
            <a:r>
              <a:rPr lang="en-US" dirty="0"/>
              <a:t>Refer to the IR documentation for what is optional</a:t>
            </a:r>
          </a:p>
          <a:p>
            <a:pPr lvl="1"/>
            <a:r>
              <a:rPr lang="en-US" dirty="0"/>
              <a:t>Comments are delineated with ‘#’ characters</a:t>
            </a:r>
          </a:p>
          <a:p>
            <a:pPr lvl="2"/>
            <a:r>
              <a:rPr lang="en-US" dirty="0"/>
              <a:t>Similar to BASH shell scripts</a:t>
            </a:r>
          </a:p>
          <a:p>
            <a:endParaRPr lang="en-US" dirty="0"/>
          </a:p>
        </p:txBody>
      </p:sp>
      <p:sp>
        <p:nvSpPr>
          <p:cNvPr id="7" name="Content Placeholder 6">
            <a:extLst>
              <a:ext uri="{FF2B5EF4-FFF2-40B4-BE49-F238E27FC236}">
                <a16:creationId xmlns:a16="http://schemas.microsoft.com/office/drawing/2014/main" id="{43BD1F38-C5BD-714B-890F-CCB48E381856}"/>
              </a:ext>
            </a:extLst>
          </p:cNvPr>
          <p:cNvSpPr>
            <a:spLocks noGrp="1"/>
          </p:cNvSpPr>
          <p:nvPr>
            <p:ph sz="half" idx="2"/>
          </p:nvPr>
        </p:nvSpPr>
        <p:spPr>
          <a:xfrm>
            <a:off x="6172200" y="2235199"/>
            <a:ext cx="5181600" cy="3879851"/>
          </a:xfrm>
          <a:ln>
            <a:solidFill>
              <a:schemeClr val="tx1"/>
            </a:solidFill>
          </a:ln>
        </p:spPr>
        <p:txBody>
          <a:bodyPr>
            <a:normAutofit fontScale="70000" lnSpcReduction="20000"/>
          </a:bodyPr>
          <a:lstStyle/>
          <a:p>
            <a:pPr marL="0" indent="0">
              <a:buNone/>
            </a:pPr>
            <a:r>
              <a:rPr lang="en-US" dirty="0"/>
              <a:t>#-- this is a comment</a:t>
            </a:r>
          </a:p>
          <a:p>
            <a:pPr marL="0" indent="0">
              <a:buNone/>
            </a:pPr>
            <a:r>
              <a:rPr lang="en-US" dirty="0"/>
              <a:t>NODE:</a:t>
            </a:r>
          </a:p>
          <a:p>
            <a:pPr marL="0" indent="0">
              <a:buNone/>
            </a:pPr>
            <a:r>
              <a:rPr lang="en-US" dirty="0"/>
              <a:t>  - </a:t>
            </a:r>
            <a:r>
              <a:rPr lang="en-US" dirty="0" err="1"/>
              <a:t>SubNode</a:t>
            </a:r>
            <a:r>
              <a:rPr lang="en-US" dirty="0"/>
              <a:t>: Name1</a:t>
            </a:r>
          </a:p>
          <a:p>
            <a:pPr marL="0" indent="0">
              <a:buNone/>
            </a:pPr>
            <a:r>
              <a:rPr lang="en-US" dirty="0"/>
              <a:t>    Attribute1: 64</a:t>
            </a:r>
          </a:p>
          <a:p>
            <a:pPr marL="0" indent="0">
              <a:buNone/>
            </a:pPr>
            <a:r>
              <a:rPr lang="en-US" dirty="0"/>
              <a:t>    Attribute2: false</a:t>
            </a:r>
          </a:p>
          <a:p>
            <a:pPr marL="0" indent="0">
              <a:buNone/>
            </a:pPr>
            <a:r>
              <a:rPr lang="en-US" dirty="0"/>
              <a:t>    Attribute3: </a:t>
            </a:r>
            <a:r>
              <a:rPr lang="en-US" dirty="0" err="1"/>
              <a:t>This_Is_A_String</a:t>
            </a:r>
            <a:endParaRPr lang="en-US" dirty="0"/>
          </a:p>
          <a:p>
            <a:pPr marL="0" indent="0">
              <a:buNone/>
            </a:pPr>
            <a:r>
              <a:rPr lang="en-US" dirty="0"/>
              <a:t>  - </a:t>
            </a:r>
            <a:r>
              <a:rPr lang="en-US" dirty="0" err="1"/>
              <a:t>SubNode</a:t>
            </a:r>
            <a:r>
              <a:rPr lang="en-US" dirty="0"/>
              <a:t>: FOO</a:t>
            </a:r>
          </a:p>
          <a:p>
            <a:pPr marL="0" indent="0">
              <a:buNone/>
            </a:pPr>
            <a:r>
              <a:rPr lang="en-US" dirty="0"/>
              <a:t>    Bars:</a:t>
            </a:r>
          </a:p>
          <a:p>
            <a:pPr marL="0" indent="0">
              <a:buNone/>
            </a:pPr>
            <a:r>
              <a:rPr lang="en-US" dirty="0"/>
              <a:t>      - bar0</a:t>
            </a:r>
          </a:p>
          <a:p>
            <a:pPr marL="0" indent="0">
              <a:buNone/>
            </a:pPr>
            <a:r>
              <a:rPr lang="en-US" dirty="0"/>
              <a:t>      - bar1</a:t>
            </a:r>
          </a:p>
          <a:p>
            <a:pPr marL="0" indent="0">
              <a:buNone/>
            </a:pPr>
            <a:r>
              <a:rPr lang="en-US" dirty="0"/>
              <a:t>      - bar2</a:t>
            </a:r>
          </a:p>
        </p:txBody>
      </p:sp>
      <p:sp>
        <p:nvSpPr>
          <p:cNvPr id="4" name="Footer Placeholder 3">
            <a:extLst>
              <a:ext uri="{FF2B5EF4-FFF2-40B4-BE49-F238E27FC236}">
                <a16:creationId xmlns:a16="http://schemas.microsoft.com/office/drawing/2014/main" id="{E2550ADB-B0A8-6040-92E6-59B39545F5ED}"/>
              </a:ext>
            </a:extLst>
          </p:cNvPr>
          <p:cNvSpPr>
            <a:spLocks noGrp="1"/>
          </p:cNvSpPr>
          <p:nvPr>
            <p:ph type="ftr" sz="quarter" idx="11"/>
          </p:nvPr>
        </p:nvSpPr>
        <p:spPr/>
        <p:txBody>
          <a:bodyPr/>
          <a:lstStyle/>
          <a:p>
            <a:r>
              <a:rPr lang="en-US"/>
              <a:t>Tactical Computing Laboratories</a:t>
            </a:r>
            <a:endParaRPr lang="en-US" dirty="0"/>
          </a:p>
        </p:txBody>
      </p:sp>
      <p:sp>
        <p:nvSpPr>
          <p:cNvPr id="2" name="Rectangle 1">
            <a:extLst>
              <a:ext uri="{FF2B5EF4-FFF2-40B4-BE49-F238E27FC236}">
                <a16:creationId xmlns:a16="http://schemas.microsoft.com/office/drawing/2014/main" id="{7E07B52C-9B8C-1949-AFD1-FA443CF7DAA5}"/>
              </a:ext>
            </a:extLst>
          </p:cNvPr>
          <p:cNvSpPr/>
          <p:nvPr/>
        </p:nvSpPr>
        <p:spPr>
          <a:xfrm>
            <a:off x="6172200" y="1628775"/>
            <a:ext cx="5181600" cy="53022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Example </a:t>
            </a:r>
            <a:r>
              <a:rPr lang="en-US" dirty="0" err="1">
                <a:solidFill>
                  <a:schemeClr val="tx1"/>
                </a:solidFill>
              </a:rPr>
              <a:t>CoreGen</a:t>
            </a:r>
            <a:r>
              <a:rPr lang="en-US" dirty="0">
                <a:solidFill>
                  <a:schemeClr val="tx1"/>
                </a:solidFill>
              </a:rPr>
              <a:t> </a:t>
            </a:r>
            <a:r>
              <a:rPr lang="en-US" dirty="0" err="1">
                <a:solidFill>
                  <a:schemeClr val="tx1"/>
                </a:solidFill>
              </a:rPr>
              <a:t>Yaml</a:t>
            </a:r>
            <a:r>
              <a:rPr lang="en-US" dirty="0">
                <a:solidFill>
                  <a:schemeClr val="tx1"/>
                </a:solidFill>
              </a:rPr>
              <a:t> IR Formatting</a:t>
            </a:r>
          </a:p>
        </p:txBody>
      </p:sp>
    </p:spTree>
    <p:extLst>
      <p:ext uri="{BB962C8B-B14F-4D97-AF65-F5344CB8AC3E}">
        <p14:creationId xmlns:p14="http://schemas.microsoft.com/office/powerpoint/2010/main" val="32793805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20235-1FE9-B944-A06D-283D9E16EBAE}"/>
              </a:ext>
            </a:extLst>
          </p:cNvPr>
          <p:cNvSpPr>
            <a:spLocks noGrp="1"/>
          </p:cNvSpPr>
          <p:nvPr>
            <p:ph type="title"/>
          </p:nvPr>
        </p:nvSpPr>
        <p:spPr/>
        <p:txBody>
          <a:bodyPr/>
          <a:lstStyle/>
          <a:p>
            <a:r>
              <a:rPr lang="en-US" dirty="0"/>
              <a:t>Ten Design Steps for Level 2</a:t>
            </a:r>
          </a:p>
        </p:txBody>
      </p:sp>
      <p:sp>
        <p:nvSpPr>
          <p:cNvPr id="3" name="Content Placeholder 2">
            <a:extLst>
              <a:ext uri="{FF2B5EF4-FFF2-40B4-BE49-F238E27FC236}">
                <a16:creationId xmlns:a16="http://schemas.microsoft.com/office/drawing/2014/main" id="{6A61C957-72BA-1C47-A8E9-83E36F1D7DE3}"/>
              </a:ext>
            </a:extLst>
          </p:cNvPr>
          <p:cNvSpPr>
            <a:spLocks noGrp="1"/>
          </p:cNvSpPr>
          <p:nvPr>
            <p:ph sz="half" idx="1"/>
          </p:nvPr>
        </p:nvSpPr>
        <p:spPr>
          <a:xfrm>
            <a:off x="838200" y="1825625"/>
            <a:ext cx="5181600" cy="4064343"/>
          </a:xfrm>
        </p:spPr>
        <p:txBody>
          <a:bodyPr>
            <a:normAutofit lnSpcReduction="10000"/>
          </a:bodyPr>
          <a:lstStyle/>
          <a:p>
            <a:r>
              <a:rPr lang="en-US" b="1" i="1" dirty="0"/>
              <a:t>Step 1</a:t>
            </a:r>
            <a:r>
              <a:rPr lang="en-US" dirty="0"/>
              <a:t>: Copy the </a:t>
            </a:r>
            <a:r>
              <a:rPr lang="en-US" dirty="0" err="1"/>
              <a:t>CoreGen</a:t>
            </a:r>
            <a:r>
              <a:rPr lang="en-US" dirty="0"/>
              <a:t> </a:t>
            </a:r>
            <a:r>
              <a:rPr lang="en-US" dirty="0" err="1"/>
              <a:t>Yaml</a:t>
            </a:r>
            <a:r>
              <a:rPr lang="en-US" dirty="0"/>
              <a:t> IR file from the Level 1/Step 10 directory</a:t>
            </a:r>
          </a:p>
          <a:p>
            <a:r>
              <a:rPr lang="en-US" b="1" i="1" dirty="0"/>
              <a:t>Step 2</a:t>
            </a:r>
            <a:r>
              <a:rPr lang="en-US" dirty="0"/>
              <a:t>: Update the project definition for our Level 2 directory structure</a:t>
            </a:r>
          </a:p>
          <a:p>
            <a:r>
              <a:rPr lang="en-US" b="1" i="1" dirty="0"/>
              <a:t>Step 3</a:t>
            </a:r>
            <a:r>
              <a:rPr lang="en-US" dirty="0"/>
              <a:t>: Implement the arithmetic instructions</a:t>
            </a:r>
          </a:p>
          <a:p>
            <a:r>
              <a:rPr lang="en-US" b="1" i="1" dirty="0"/>
              <a:t>Step 4</a:t>
            </a:r>
            <a:r>
              <a:rPr lang="en-US" dirty="0"/>
              <a:t>: Implement the comparison instructions</a:t>
            </a:r>
          </a:p>
          <a:p>
            <a:pPr marL="0" indent="0">
              <a:buNone/>
            </a:pPr>
            <a:endParaRPr lang="en-US" dirty="0"/>
          </a:p>
        </p:txBody>
      </p:sp>
      <p:sp>
        <p:nvSpPr>
          <p:cNvPr id="4" name="Content Placeholder 3">
            <a:extLst>
              <a:ext uri="{FF2B5EF4-FFF2-40B4-BE49-F238E27FC236}">
                <a16:creationId xmlns:a16="http://schemas.microsoft.com/office/drawing/2014/main" id="{57A5B8CE-894F-F946-AB69-2936363150B0}"/>
              </a:ext>
            </a:extLst>
          </p:cNvPr>
          <p:cNvSpPr>
            <a:spLocks noGrp="1"/>
          </p:cNvSpPr>
          <p:nvPr>
            <p:ph sz="half" idx="2"/>
          </p:nvPr>
        </p:nvSpPr>
        <p:spPr/>
        <p:txBody>
          <a:bodyPr>
            <a:normAutofit lnSpcReduction="10000"/>
          </a:bodyPr>
          <a:lstStyle/>
          <a:p>
            <a:r>
              <a:rPr lang="en-US" b="1" i="1" dirty="0"/>
              <a:t>Step 5</a:t>
            </a:r>
            <a:r>
              <a:rPr lang="en-US" dirty="0"/>
              <a:t>: Implement the load/store instructions</a:t>
            </a:r>
          </a:p>
          <a:p>
            <a:r>
              <a:rPr lang="en-US" b="1" i="1" dirty="0"/>
              <a:t>Step 6</a:t>
            </a:r>
            <a:r>
              <a:rPr lang="en-US" dirty="0"/>
              <a:t>: Implement the logical NOT instruction</a:t>
            </a:r>
          </a:p>
          <a:p>
            <a:r>
              <a:rPr lang="en-US" b="1" i="1" dirty="0"/>
              <a:t>Step 7</a:t>
            </a:r>
            <a:r>
              <a:rPr lang="en-US" dirty="0"/>
              <a:t>: Implement the branch instructions</a:t>
            </a:r>
          </a:p>
          <a:p>
            <a:r>
              <a:rPr lang="en-US" b="1" i="1" dirty="0"/>
              <a:t>Step 8</a:t>
            </a:r>
            <a:r>
              <a:rPr lang="en-US" dirty="0"/>
              <a:t>: Implement the control instructions</a:t>
            </a:r>
          </a:p>
          <a:p>
            <a:r>
              <a:rPr lang="en-US" b="1" i="1" dirty="0"/>
              <a:t>Step 9</a:t>
            </a:r>
            <a:r>
              <a:rPr lang="en-US" dirty="0"/>
              <a:t>: Compile the </a:t>
            </a:r>
            <a:r>
              <a:rPr lang="en-US" dirty="0" err="1"/>
              <a:t>StoneCutter</a:t>
            </a:r>
            <a:r>
              <a:rPr lang="en-US" dirty="0"/>
              <a:t> source</a:t>
            </a:r>
          </a:p>
        </p:txBody>
      </p:sp>
      <p:sp>
        <p:nvSpPr>
          <p:cNvPr id="5" name="Footer Placeholder 4">
            <a:extLst>
              <a:ext uri="{FF2B5EF4-FFF2-40B4-BE49-F238E27FC236}">
                <a16:creationId xmlns:a16="http://schemas.microsoft.com/office/drawing/2014/main" id="{54FBB11E-417C-4B4C-95A7-9277330402FC}"/>
              </a:ext>
            </a:extLst>
          </p:cNvPr>
          <p:cNvSpPr>
            <a:spLocks noGrp="1"/>
          </p:cNvSpPr>
          <p:nvPr>
            <p:ph type="ftr" sz="quarter" idx="11"/>
          </p:nvPr>
        </p:nvSpPr>
        <p:spPr/>
        <p:txBody>
          <a:bodyPr/>
          <a:lstStyle/>
          <a:p>
            <a:r>
              <a:rPr lang="en-US" dirty="0"/>
              <a:t>Tactical Computing Laboratories</a:t>
            </a:r>
          </a:p>
        </p:txBody>
      </p:sp>
      <p:sp>
        <p:nvSpPr>
          <p:cNvPr id="6" name="Rectangle 5">
            <a:extLst>
              <a:ext uri="{FF2B5EF4-FFF2-40B4-BE49-F238E27FC236}">
                <a16:creationId xmlns:a16="http://schemas.microsoft.com/office/drawing/2014/main" id="{B05FE3FC-B758-E74C-86C5-F1DBC8C281BF}"/>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 </a:t>
            </a:r>
            <a:r>
              <a:rPr lang="en-US" dirty="0" err="1">
                <a:solidFill>
                  <a:schemeClr val="tx1"/>
                </a:solidFill>
              </a:rPr>
              <a:t>CoreGen</a:t>
            </a:r>
            <a:r>
              <a:rPr lang="en-US" dirty="0">
                <a:solidFill>
                  <a:schemeClr val="tx1"/>
                </a:solidFill>
              </a:rPr>
              <a:t> IR for each step is outlined in </a:t>
            </a:r>
            <a:r>
              <a:rPr lang="en-US" b="1" dirty="0">
                <a:solidFill>
                  <a:schemeClr val="tx1"/>
                </a:solidFill>
              </a:rPr>
              <a:t>~/</a:t>
            </a:r>
            <a:r>
              <a:rPr lang="en-US" b="1" dirty="0" err="1">
                <a:solidFill>
                  <a:schemeClr val="tx1"/>
                </a:solidFill>
              </a:rPr>
              <a:t>CoreGenTutorials</a:t>
            </a:r>
            <a:r>
              <a:rPr lang="en-US" b="1" dirty="0">
                <a:solidFill>
                  <a:schemeClr val="tx1"/>
                </a:solidFill>
              </a:rPr>
              <a:t>/LEVEL2/</a:t>
            </a:r>
            <a:r>
              <a:rPr lang="en-US" b="1" dirty="0" err="1">
                <a:solidFill>
                  <a:schemeClr val="tx1"/>
                </a:solidFill>
              </a:rPr>
              <a:t>Step</a:t>
            </a:r>
            <a:r>
              <a:rPr lang="en-US" b="1" i="1" dirty="0" err="1">
                <a:solidFill>
                  <a:schemeClr val="tx1"/>
                </a:solidFill>
              </a:rPr>
              <a:t>N</a:t>
            </a:r>
            <a:endParaRPr lang="en-US" b="1" i="1" dirty="0">
              <a:solidFill>
                <a:schemeClr val="tx1"/>
              </a:solidFill>
            </a:endParaRPr>
          </a:p>
        </p:txBody>
      </p:sp>
    </p:spTree>
    <p:extLst>
      <p:ext uri="{BB962C8B-B14F-4D97-AF65-F5344CB8AC3E}">
        <p14:creationId xmlns:p14="http://schemas.microsoft.com/office/powerpoint/2010/main" val="822075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a:t>What is </a:t>
            </a:r>
            <a:r>
              <a:rPr lang="en-US" dirty="0" err="1"/>
              <a:t>StoneCutter</a:t>
            </a:r>
            <a:r>
              <a:rPr lang="en-US" dirty="0"/>
              <a:t> </a:t>
            </a:r>
            <a:r>
              <a:rPr lang="en-US" b="1" u="sng" dirty="0"/>
              <a:t>NOT</a:t>
            </a:r>
            <a:r>
              <a:rPr lang="en-US" dirty="0"/>
              <a:t>?</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fontScale="92500" lnSpcReduction="20000"/>
          </a:bodyPr>
          <a:lstStyle/>
          <a:p>
            <a:r>
              <a:rPr lang="en-US" dirty="0" err="1"/>
              <a:t>StoneCutter</a:t>
            </a:r>
            <a:r>
              <a:rPr lang="en-US" dirty="0"/>
              <a:t> is </a:t>
            </a:r>
            <a:r>
              <a:rPr lang="en-US" b="1" dirty="0"/>
              <a:t>not</a:t>
            </a:r>
            <a:r>
              <a:rPr lang="en-US" dirty="0"/>
              <a:t> the latest C-to-gates language</a:t>
            </a:r>
          </a:p>
          <a:p>
            <a:pPr lvl="1"/>
            <a:r>
              <a:rPr lang="en-US" dirty="0"/>
              <a:t>Does not compile directly to Verilog</a:t>
            </a:r>
          </a:p>
          <a:p>
            <a:r>
              <a:rPr lang="en-US" dirty="0" err="1"/>
              <a:t>StoneCutter</a:t>
            </a:r>
            <a:r>
              <a:rPr lang="en-US" dirty="0"/>
              <a:t> is </a:t>
            </a:r>
            <a:r>
              <a:rPr lang="en-US" b="1" dirty="0"/>
              <a:t>not</a:t>
            </a:r>
            <a:r>
              <a:rPr lang="en-US" dirty="0"/>
              <a:t> designed to implement the entire design</a:t>
            </a:r>
          </a:p>
          <a:p>
            <a:pPr lvl="1"/>
            <a:r>
              <a:rPr lang="en-US" dirty="0"/>
              <a:t>The language constructs are only designed to handle individual instructions</a:t>
            </a:r>
          </a:p>
          <a:p>
            <a:r>
              <a:rPr lang="en-US" dirty="0" err="1"/>
              <a:t>StoneCutter</a:t>
            </a:r>
            <a:r>
              <a:rPr lang="en-US" dirty="0"/>
              <a:t> still relies upon the user to utilize reasonable design concepts</a:t>
            </a:r>
          </a:p>
          <a:p>
            <a:pPr lvl="1"/>
            <a:r>
              <a:rPr lang="en-US" dirty="0" err="1"/>
              <a:t>StoneCutter</a:t>
            </a:r>
            <a:r>
              <a:rPr lang="en-US" dirty="0"/>
              <a:t> has a number of safety passes in order to error/warn the user of erroneous or potentially slow paths</a:t>
            </a:r>
          </a:p>
          <a:p>
            <a:pPr lvl="1"/>
            <a:r>
              <a:rPr lang="en-US" dirty="0"/>
              <a:t>Is not guaranteed to produce optimized implementations from poor inputs</a:t>
            </a:r>
          </a:p>
          <a:p>
            <a:r>
              <a:rPr lang="en-US" dirty="0" err="1"/>
              <a:t>StoneCutter</a:t>
            </a:r>
            <a:r>
              <a:rPr lang="en-US" dirty="0"/>
              <a:t> does </a:t>
            </a:r>
            <a:r>
              <a:rPr lang="en-US" b="1" dirty="0"/>
              <a:t>not</a:t>
            </a:r>
            <a:r>
              <a:rPr lang="en-US" dirty="0"/>
              <a:t> have a notion of physical layout</a:t>
            </a:r>
          </a:p>
          <a:p>
            <a:pPr lvl="1"/>
            <a:r>
              <a:rPr lang="en-US" dirty="0"/>
              <a:t>We’re compiling to Chisel HDL, not gates</a:t>
            </a:r>
          </a:p>
          <a:p>
            <a:r>
              <a:rPr lang="en-US" dirty="0" err="1"/>
              <a:t>StoneCutter</a:t>
            </a:r>
            <a:r>
              <a:rPr lang="en-US" dirty="0"/>
              <a:t> does </a:t>
            </a:r>
            <a:r>
              <a:rPr lang="en-US" b="1" dirty="0"/>
              <a:t>not</a:t>
            </a:r>
            <a:r>
              <a:rPr lang="en-US" dirty="0"/>
              <a:t> have explicit access to clocks</a:t>
            </a:r>
          </a:p>
          <a:p>
            <a:pPr lvl="1"/>
            <a:r>
              <a:rPr lang="en-US" dirty="0"/>
              <a:t>Clocks are exposed in the Chisel, but not </a:t>
            </a:r>
            <a:r>
              <a:rPr lang="en-US" dirty="0" err="1"/>
              <a:t>StoneCutter</a:t>
            </a:r>
            <a:endParaRPr lang="en-US" dirty="0"/>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9176801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1: Copy the basic project files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a:bodyPr>
          <a:lstStyle/>
          <a:p>
            <a:r>
              <a:rPr lang="en-US" dirty="0"/>
              <a:t>The first step in the Level 2 tutorial is to copy over the </a:t>
            </a:r>
            <a:r>
              <a:rPr lang="en-US" dirty="0" err="1"/>
              <a:t>CoreGen</a:t>
            </a:r>
            <a:r>
              <a:rPr lang="en-US" dirty="0"/>
              <a:t> design input from Step10 of the Level1 tutorial</a:t>
            </a:r>
          </a:p>
          <a:p>
            <a:r>
              <a:rPr lang="en-US" dirty="0"/>
              <a:t>We will build upon the work done in the Level 1 tutorial material</a:t>
            </a:r>
          </a:p>
          <a:p>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/LEVEL2/Step1</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690688"/>
            <a:ext cx="5347503" cy="3911459"/>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r>
              <a:rPr lang="en-US" dirty="0">
                <a:solidFill>
                  <a:schemeClr val="tx1"/>
                </a:solidFill>
              </a:rPr>
              <a:t>$&gt; cd ~/</a:t>
            </a:r>
            <a:r>
              <a:rPr lang="en-US" dirty="0" err="1">
                <a:solidFill>
                  <a:schemeClr val="tx1"/>
                </a:solidFill>
              </a:rPr>
              <a:t>CoreGenTutorials</a:t>
            </a:r>
            <a:r>
              <a:rPr lang="en-US" dirty="0">
                <a:solidFill>
                  <a:schemeClr val="tx1"/>
                </a:solidFill>
              </a:rPr>
              <a:t>/LEVEL2/Step1</a:t>
            </a:r>
          </a:p>
          <a:p>
            <a:endParaRPr lang="en-US" dirty="0">
              <a:solidFill>
                <a:schemeClr val="tx1"/>
              </a:solidFill>
            </a:endParaRPr>
          </a:p>
          <a:p>
            <a:endParaRPr lang="en-US" dirty="0">
              <a:solidFill>
                <a:schemeClr val="tx1"/>
              </a:solidFill>
            </a:endParaRPr>
          </a:p>
          <a:p>
            <a:r>
              <a:rPr lang="en-US" dirty="0">
                <a:solidFill>
                  <a:schemeClr val="tx1"/>
                </a:solidFill>
              </a:rPr>
              <a:t>$&gt; </a:t>
            </a:r>
            <a:r>
              <a:rPr lang="en-US" dirty="0" err="1">
                <a:solidFill>
                  <a:schemeClr val="tx1"/>
                </a:solidFill>
              </a:rPr>
              <a:t>cp</a:t>
            </a:r>
            <a:r>
              <a:rPr lang="en-US" dirty="0">
                <a:solidFill>
                  <a:schemeClr val="tx1"/>
                </a:solidFill>
              </a:rPr>
              <a:t> ../LEVEL1/Step10/</a:t>
            </a:r>
            <a:r>
              <a:rPr lang="en-US" dirty="0" err="1">
                <a:solidFill>
                  <a:schemeClr val="tx1"/>
                </a:solidFill>
              </a:rPr>
              <a:t>BasicRISC.yaml</a:t>
            </a:r>
            <a:r>
              <a:rPr lang="en-US" dirty="0">
                <a:solidFill>
                  <a:schemeClr val="tx1"/>
                </a:solidFill>
              </a:rPr>
              <a:t> ./</a:t>
            </a: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0168668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2: Update the project definition</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fontScale="92500"/>
          </a:bodyPr>
          <a:lstStyle/>
          <a:p>
            <a:r>
              <a:rPr lang="en-US" dirty="0"/>
              <a:t>With the Level 2 tutorial, we need to define the project structure</a:t>
            </a:r>
          </a:p>
          <a:p>
            <a:r>
              <a:rPr lang="en-US" dirty="0"/>
              <a:t>The project structure will be utilized to generate all the necessary directory structure and intermediate </a:t>
            </a:r>
            <a:r>
              <a:rPr lang="en-US" dirty="0" err="1"/>
              <a:t>makefiles</a:t>
            </a:r>
            <a:endParaRPr lang="en-US" dirty="0"/>
          </a:p>
          <a:p>
            <a:r>
              <a:rPr lang="en-US" dirty="0"/>
              <a:t>Edit the </a:t>
            </a:r>
            <a:r>
              <a:rPr lang="en-US" dirty="0" err="1"/>
              <a:t>BasicRISC.yaml</a:t>
            </a:r>
            <a:r>
              <a:rPr lang="en-US" dirty="0"/>
              <a:t> file and specify a new </a:t>
            </a:r>
            <a:r>
              <a:rPr lang="en-US" i="1" dirty="0" err="1"/>
              <a:t>ProjectRoot</a:t>
            </a:r>
            <a:r>
              <a:rPr lang="en-US" dirty="0"/>
              <a:t> directory</a:t>
            </a:r>
          </a:p>
          <a:p>
            <a:pPr lvl="1"/>
            <a:r>
              <a:rPr lang="en-US" dirty="0"/>
              <a:t>This will place all our generated files in the </a:t>
            </a:r>
            <a:r>
              <a:rPr lang="en-US" i="1" dirty="0"/>
              <a:t>./</a:t>
            </a:r>
            <a:r>
              <a:rPr lang="en-US" i="1" dirty="0" err="1"/>
              <a:t>BasicRISC</a:t>
            </a:r>
            <a:r>
              <a:rPr lang="en-US" dirty="0"/>
              <a:t> directory</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/LEVEL2/Step2</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690688"/>
            <a:ext cx="5347503" cy="3911459"/>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 -------------------------------------------------------</a:t>
            </a:r>
          </a:p>
          <a:p>
            <a:r>
              <a:rPr lang="en-US" dirty="0">
                <a:solidFill>
                  <a:schemeClr val="tx1"/>
                </a:solidFill>
              </a:rPr>
              <a:t># </a:t>
            </a:r>
            <a:r>
              <a:rPr lang="en-US" dirty="0" err="1">
                <a:solidFill>
                  <a:schemeClr val="tx1"/>
                </a:solidFill>
              </a:rPr>
              <a:t>ProjectInfo</a:t>
            </a:r>
            <a:r>
              <a:rPr lang="en-US" dirty="0">
                <a:solidFill>
                  <a:schemeClr val="tx1"/>
                </a:solidFill>
              </a:rPr>
              <a:t> Section</a:t>
            </a:r>
          </a:p>
          <a:p>
            <a:r>
              <a:rPr lang="en-US" dirty="0">
                <a:solidFill>
                  <a:schemeClr val="tx1"/>
                </a:solidFill>
              </a:rPr>
              <a:t># -------------------------------------------------------</a:t>
            </a:r>
          </a:p>
          <a:p>
            <a:r>
              <a:rPr lang="en-US" dirty="0" err="1">
                <a:solidFill>
                  <a:schemeClr val="tx1"/>
                </a:solidFill>
              </a:rPr>
              <a:t>ProjectInfo</a:t>
            </a:r>
            <a:r>
              <a:rPr lang="en-US" dirty="0">
                <a:solidFill>
                  <a:schemeClr val="tx1"/>
                </a:solidFill>
              </a:rPr>
              <a:t>:</a:t>
            </a:r>
          </a:p>
          <a:p>
            <a:r>
              <a:rPr lang="en-US" dirty="0">
                <a:solidFill>
                  <a:schemeClr val="tx1"/>
                </a:solidFill>
              </a:rPr>
              <a:t>  - </a:t>
            </a:r>
            <a:r>
              <a:rPr lang="en-US" dirty="0" err="1">
                <a:solidFill>
                  <a:schemeClr val="tx1"/>
                </a:solidFill>
              </a:rPr>
              <a:t>ProjectName</a:t>
            </a:r>
            <a:r>
              <a:rPr lang="en-US" dirty="0">
                <a:solidFill>
                  <a:schemeClr val="tx1"/>
                </a:solidFill>
              </a:rPr>
              <a:t>: </a:t>
            </a:r>
            <a:r>
              <a:rPr lang="en-US" dirty="0" err="1">
                <a:solidFill>
                  <a:schemeClr val="tx1"/>
                </a:solidFill>
              </a:rPr>
              <a:t>BasicRISC</a:t>
            </a:r>
            <a:endParaRPr lang="en-US" dirty="0">
              <a:solidFill>
                <a:schemeClr val="tx1"/>
              </a:solidFill>
            </a:endParaRPr>
          </a:p>
          <a:p>
            <a:r>
              <a:rPr lang="en-US" dirty="0">
                <a:solidFill>
                  <a:schemeClr val="tx1"/>
                </a:solidFill>
              </a:rPr>
              <a:t>    </a:t>
            </a:r>
            <a:r>
              <a:rPr lang="en-US" dirty="0" err="1">
                <a:solidFill>
                  <a:srgbClr val="FF0000"/>
                </a:solidFill>
              </a:rPr>
              <a:t>ProjectRoot</a:t>
            </a:r>
            <a:r>
              <a:rPr lang="en-US" dirty="0">
                <a:solidFill>
                  <a:srgbClr val="FF0000"/>
                </a:solidFill>
              </a:rPr>
              <a:t>: ./</a:t>
            </a:r>
            <a:r>
              <a:rPr lang="en-US" dirty="0" err="1">
                <a:solidFill>
                  <a:srgbClr val="FF0000"/>
                </a:solidFill>
              </a:rPr>
              <a:t>BasicRISC</a:t>
            </a:r>
            <a:endParaRPr lang="en-US" dirty="0">
              <a:solidFill>
                <a:srgbClr val="FF0000"/>
              </a:solidFill>
            </a:endParaRPr>
          </a:p>
          <a:p>
            <a:r>
              <a:rPr lang="en-US" dirty="0">
                <a:solidFill>
                  <a:schemeClr val="tx1"/>
                </a:solidFill>
              </a:rPr>
              <a:t>    </a:t>
            </a:r>
            <a:r>
              <a:rPr lang="en-US" dirty="0" err="1">
                <a:solidFill>
                  <a:schemeClr val="tx1"/>
                </a:solidFill>
              </a:rPr>
              <a:t>ProjectType</a:t>
            </a:r>
            <a:r>
              <a:rPr lang="en-US" dirty="0">
                <a:solidFill>
                  <a:schemeClr val="tx1"/>
                </a:solidFill>
              </a:rPr>
              <a:t>: </a:t>
            </a:r>
            <a:r>
              <a:rPr lang="en-US" dirty="0" err="1">
                <a:solidFill>
                  <a:schemeClr val="tx1"/>
                </a:solidFill>
              </a:rPr>
              <a:t>soc</a:t>
            </a:r>
            <a:endParaRPr lang="en-US" dirty="0">
              <a:solidFill>
                <a:schemeClr val="tx1"/>
              </a:solidFill>
            </a:endParaRPr>
          </a:p>
          <a:p>
            <a:r>
              <a:rPr lang="en-US" dirty="0">
                <a:solidFill>
                  <a:schemeClr val="tx1"/>
                </a:solidFill>
              </a:rPr>
              <a:t>    </a:t>
            </a:r>
            <a:r>
              <a:rPr lang="en-US" dirty="0" err="1">
                <a:solidFill>
                  <a:schemeClr val="tx1"/>
                </a:solidFill>
              </a:rPr>
              <a:t>ChiselMajorVersion</a:t>
            </a:r>
            <a:r>
              <a:rPr lang="en-US" dirty="0">
                <a:solidFill>
                  <a:schemeClr val="tx1"/>
                </a:solidFill>
              </a:rPr>
              <a:t>: 3</a:t>
            </a:r>
          </a:p>
          <a:p>
            <a:r>
              <a:rPr lang="en-US" dirty="0">
                <a:solidFill>
                  <a:schemeClr val="tx1"/>
                </a:solidFill>
              </a:rPr>
              <a:t>    </a:t>
            </a:r>
            <a:r>
              <a:rPr lang="en-US" dirty="0" err="1">
                <a:solidFill>
                  <a:schemeClr val="tx1"/>
                </a:solidFill>
              </a:rPr>
              <a:t>ChiselMinorVersion</a:t>
            </a:r>
            <a:r>
              <a:rPr lang="en-US" dirty="0">
                <a:solidFill>
                  <a:schemeClr val="tx1"/>
                </a:solidFill>
              </a:rPr>
              <a:t>: 0</a:t>
            </a:r>
          </a:p>
          <a:p>
            <a:endParaRPr lang="en-US" dirty="0">
              <a:solidFill>
                <a:schemeClr val="tx1"/>
              </a:solidFill>
            </a:endParaRPr>
          </a:p>
        </p:txBody>
      </p:sp>
    </p:spTree>
    <p:extLst>
      <p:ext uri="{BB962C8B-B14F-4D97-AF65-F5344CB8AC3E}">
        <p14:creationId xmlns:p14="http://schemas.microsoft.com/office/powerpoint/2010/main" val="237411625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3: Implement the arithmetic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fontScale="70000" lnSpcReduction="20000"/>
          </a:bodyPr>
          <a:lstStyle/>
          <a:p>
            <a:r>
              <a:rPr lang="en-US" dirty="0"/>
              <a:t>In this stage of the tutorial, we will begin implementing instructions</a:t>
            </a:r>
          </a:p>
          <a:p>
            <a:r>
              <a:rPr lang="en-US" dirty="0"/>
              <a:t>Rather than implementing our </a:t>
            </a:r>
            <a:r>
              <a:rPr lang="en-US" dirty="0" err="1"/>
              <a:t>StoneCutter</a:t>
            </a:r>
            <a:r>
              <a:rPr lang="en-US" dirty="0"/>
              <a:t> source code by hand, we will utilize a unique feature of </a:t>
            </a:r>
            <a:r>
              <a:rPr lang="en-US" dirty="0" err="1"/>
              <a:t>CoreGen</a:t>
            </a:r>
            <a:r>
              <a:rPr lang="en-US" dirty="0"/>
              <a:t> to assist our development process</a:t>
            </a:r>
          </a:p>
          <a:p>
            <a:r>
              <a:rPr lang="en-US" dirty="0" err="1"/>
              <a:t>CoreGen</a:t>
            </a:r>
            <a:r>
              <a:rPr lang="en-US" dirty="0"/>
              <a:t> can directly include inline </a:t>
            </a:r>
            <a:r>
              <a:rPr lang="en-US" dirty="0" err="1"/>
              <a:t>StoneCutter</a:t>
            </a:r>
            <a:r>
              <a:rPr lang="en-US" dirty="0"/>
              <a:t> language syntax in the design input (YAML)</a:t>
            </a:r>
          </a:p>
          <a:p>
            <a:pPr lvl="1"/>
            <a:r>
              <a:rPr lang="en-US" dirty="0"/>
              <a:t>Users define the body of each instruction</a:t>
            </a:r>
          </a:p>
          <a:p>
            <a:pPr lvl="1"/>
            <a:r>
              <a:rPr lang="en-US" dirty="0" err="1"/>
              <a:t>CoreGen</a:t>
            </a:r>
            <a:r>
              <a:rPr lang="en-US" dirty="0"/>
              <a:t> will automatically generate all the instruction formats, register class and instruction prototypes</a:t>
            </a:r>
          </a:p>
          <a:p>
            <a:r>
              <a:rPr lang="en-US" dirty="0"/>
              <a:t>Each instruction block in the YAML input will require a new attribute: </a:t>
            </a:r>
            <a:r>
              <a:rPr lang="en-US" i="1" dirty="0" err="1"/>
              <a:t>Impl</a:t>
            </a:r>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/LEVEL2/Step3</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470570" y="2997200"/>
            <a:ext cx="5347503" cy="1588223"/>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 </a:t>
            </a:r>
          </a:p>
          <a:p>
            <a:endParaRPr lang="en-US" dirty="0">
              <a:solidFill>
                <a:schemeClr val="tx1"/>
              </a:solidFill>
            </a:endParaRPr>
          </a:p>
          <a:p>
            <a:r>
              <a:rPr lang="en-US" dirty="0" err="1">
                <a:solidFill>
                  <a:schemeClr val="tx1"/>
                </a:solidFill>
              </a:rPr>
              <a:t>Impl</a:t>
            </a:r>
            <a:r>
              <a:rPr lang="en-US" dirty="0">
                <a:solidFill>
                  <a:schemeClr val="tx1"/>
                </a:solidFill>
              </a:rPr>
              <a:t>: Insert </a:t>
            </a:r>
            <a:r>
              <a:rPr lang="en-US" dirty="0" err="1">
                <a:solidFill>
                  <a:schemeClr val="tx1"/>
                </a:solidFill>
              </a:rPr>
              <a:t>StoneCutter</a:t>
            </a:r>
            <a:r>
              <a:rPr lang="en-US" dirty="0">
                <a:solidFill>
                  <a:schemeClr val="tx1"/>
                </a:solidFill>
              </a:rPr>
              <a:t> syntax here</a:t>
            </a:r>
          </a:p>
          <a:p>
            <a:endParaRPr lang="en-US" dirty="0">
              <a:solidFill>
                <a:schemeClr val="tx1"/>
              </a:solidFill>
            </a:endParaRPr>
          </a:p>
        </p:txBody>
      </p:sp>
    </p:spTree>
    <p:extLst>
      <p:ext uri="{BB962C8B-B14F-4D97-AF65-F5344CB8AC3E}">
        <p14:creationId xmlns:p14="http://schemas.microsoft.com/office/powerpoint/2010/main" val="11589187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3: Implement the arithmetic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320800"/>
            <a:ext cx="5257800" cy="4454967"/>
          </a:xfrm>
        </p:spPr>
        <p:txBody>
          <a:bodyPr>
            <a:normAutofit fontScale="70000" lnSpcReduction="20000"/>
          </a:bodyPr>
          <a:lstStyle/>
          <a:p>
            <a:r>
              <a:rPr lang="en-US" dirty="0"/>
              <a:t>In this stage of the tutorial, we will begin implementing instructions</a:t>
            </a:r>
          </a:p>
          <a:p>
            <a:r>
              <a:rPr lang="en-US" dirty="0"/>
              <a:t>Rather than implementing our </a:t>
            </a:r>
            <a:r>
              <a:rPr lang="en-US" dirty="0" err="1"/>
              <a:t>StoneCutter</a:t>
            </a:r>
            <a:r>
              <a:rPr lang="en-US" dirty="0"/>
              <a:t> source code by hand, we will utilize a unique feature of </a:t>
            </a:r>
            <a:r>
              <a:rPr lang="en-US" dirty="0" err="1"/>
              <a:t>CoreGen</a:t>
            </a:r>
            <a:r>
              <a:rPr lang="en-US" dirty="0"/>
              <a:t> to assist our development process</a:t>
            </a:r>
          </a:p>
          <a:p>
            <a:r>
              <a:rPr lang="en-US" dirty="0" err="1"/>
              <a:t>CoreGen</a:t>
            </a:r>
            <a:r>
              <a:rPr lang="en-US" dirty="0"/>
              <a:t> can directly include inline </a:t>
            </a:r>
            <a:r>
              <a:rPr lang="en-US" dirty="0" err="1"/>
              <a:t>StoneCutter</a:t>
            </a:r>
            <a:r>
              <a:rPr lang="en-US" dirty="0"/>
              <a:t> language syntax in the design input (YAML)</a:t>
            </a:r>
          </a:p>
          <a:p>
            <a:pPr lvl="1"/>
            <a:r>
              <a:rPr lang="en-US" dirty="0"/>
              <a:t>Users define the body of each instruction</a:t>
            </a:r>
          </a:p>
          <a:p>
            <a:pPr lvl="1"/>
            <a:r>
              <a:rPr lang="en-US" dirty="0" err="1"/>
              <a:t>CoreGen</a:t>
            </a:r>
            <a:r>
              <a:rPr lang="en-US" dirty="0"/>
              <a:t> will automatically generate all the instruction formats, register class and instruction prototypes</a:t>
            </a:r>
          </a:p>
          <a:p>
            <a:r>
              <a:rPr lang="en-US" dirty="0"/>
              <a:t>Each instruction block in the YAML input will require a new attribute: </a:t>
            </a:r>
            <a:r>
              <a:rPr lang="en-US" i="1" dirty="0" err="1"/>
              <a:t>Impl</a:t>
            </a:r>
            <a:endParaRPr lang="en-US" i="1" dirty="0"/>
          </a:p>
          <a:p>
            <a:pPr lvl="1"/>
            <a:r>
              <a:rPr lang="en-US" i="1" dirty="0" err="1"/>
              <a:t>Impl</a:t>
            </a:r>
            <a:r>
              <a:rPr lang="en-US" dirty="0"/>
              <a:t> attributes may include any syntactical nuances, including newlines, brackets, </a:t>
            </a:r>
            <a:r>
              <a:rPr lang="en-US" dirty="0" err="1"/>
              <a:t>etc</a:t>
            </a:r>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/LEVEL2/Step3</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320800"/>
            <a:ext cx="5347503" cy="42813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Insts</a:t>
            </a:r>
            <a:r>
              <a:rPr lang="en-US" dirty="0">
                <a:solidFill>
                  <a:schemeClr val="tx1"/>
                </a:solidFill>
              </a:rPr>
              <a:t>:</a:t>
            </a:r>
          </a:p>
          <a:p>
            <a:r>
              <a:rPr lang="en-US" dirty="0">
                <a:solidFill>
                  <a:schemeClr val="tx1"/>
                </a:solidFill>
              </a:rPr>
              <a:t>- Inst: add</a:t>
            </a:r>
          </a:p>
          <a:p>
            <a:r>
              <a:rPr lang="en-US" dirty="0">
                <a:solidFill>
                  <a:schemeClr val="tx1"/>
                </a:solidFill>
              </a:rPr>
              <a:t>    ISA: </a:t>
            </a:r>
            <a:r>
              <a:rPr lang="en-US" dirty="0" err="1">
                <a:solidFill>
                  <a:schemeClr val="tx1"/>
                </a:solidFill>
              </a:rPr>
              <a:t>BasicRISC.ISA</a:t>
            </a:r>
            <a:endParaRPr lang="en-US" dirty="0">
              <a:solidFill>
                <a:schemeClr val="tx1"/>
              </a:solidFill>
            </a:endParaRPr>
          </a:p>
          <a:p>
            <a:r>
              <a:rPr lang="en-US" dirty="0">
                <a:solidFill>
                  <a:schemeClr val="tx1"/>
                </a:solidFill>
              </a:rPr>
              <a:t>    </a:t>
            </a:r>
            <a:r>
              <a:rPr lang="en-US" dirty="0" err="1">
                <a:solidFill>
                  <a:schemeClr val="tx1"/>
                </a:solidFill>
              </a:rPr>
              <a:t>InstFormat</a:t>
            </a:r>
            <a:r>
              <a:rPr lang="en-US" dirty="0">
                <a:solidFill>
                  <a:schemeClr val="tx1"/>
                </a:solidFill>
              </a:rPr>
              <a:t>: </a:t>
            </a:r>
            <a:r>
              <a:rPr lang="en-US" dirty="0" err="1">
                <a:solidFill>
                  <a:schemeClr val="tx1"/>
                </a:solidFill>
              </a:rPr>
              <a:t>Arith.if</a:t>
            </a:r>
            <a:endParaRPr lang="en-US" dirty="0">
              <a:solidFill>
                <a:schemeClr val="tx1"/>
              </a:solidFill>
            </a:endParaRPr>
          </a:p>
          <a:p>
            <a:r>
              <a:rPr lang="en-US" dirty="0">
                <a:solidFill>
                  <a:schemeClr val="tx1"/>
                </a:solidFill>
              </a:rPr>
              <a:t>    Encodings:</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opc</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5</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func</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5</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imm</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7</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a:t>
            </a:r>
            <a:r>
              <a:rPr lang="en-US" dirty="0" err="1">
                <a:solidFill>
                  <a:srgbClr val="FF0000"/>
                </a:solidFill>
              </a:rPr>
              <a:t>Impl</a:t>
            </a:r>
            <a:r>
              <a:rPr lang="en-US" dirty="0">
                <a:solidFill>
                  <a:srgbClr val="FF0000"/>
                </a:solidFill>
              </a:rPr>
              <a:t>: Insert </a:t>
            </a:r>
            <a:r>
              <a:rPr lang="en-US" dirty="0" err="1">
                <a:solidFill>
                  <a:srgbClr val="FF0000"/>
                </a:solidFill>
              </a:rPr>
              <a:t>StoneCutter</a:t>
            </a:r>
            <a:r>
              <a:rPr lang="en-US" dirty="0">
                <a:solidFill>
                  <a:srgbClr val="FF0000"/>
                </a:solidFill>
              </a:rPr>
              <a:t> syntax here</a:t>
            </a:r>
          </a:p>
          <a:p>
            <a:endParaRPr lang="en-US" dirty="0">
              <a:solidFill>
                <a:schemeClr val="tx1"/>
              </a:solidFill>
            </a:endParaRPr>
          </a:p>
        </p:txBody>
      </p:sp>
    </p:spTree>
    <p:extLst>
      <p:ext uri="{BB962C8B-B14F-4D97-AF65-F5344CB8AC3E}">
        <p14:creationId xmlns:p14="http://schemas.microsoft.com/office/powerpoint/2010/main" val="40509325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a:xfrm>
            <a:off x="838200" y="365125"/>
            <a:ext cx="10731500" cy="1325563"/>
          </a:xfrm>
        </p:spPr>
        <p:txBody>
          <a:bodyPr>
            <a:normAutofit/>
          </a:bodyPr>
          <a:lstStyle/>
          <a:p>
            <a:r>
              <a:rPr lang="en-US" sz="4000" dirty="0"/>
              <a:t>Step 3: Implement the arithmetic instructions cont.</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/LEVEL2/Step3</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371602"/>
            <a:ext cx="5347503" cy="4230546"/>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instformat</a:t>
            </a:r>
            <a:r>
              <a:rPr lang="en-US" dirty="0">
                <a:solidFill>
                  <a:schemeClr val="tx1"/>
                </a:solidFill>
              </a:rPr>
              <a:t> </a:t>
            </a:r>
            <a:r>
              <a:rPr lang="en-US" dirty="0" err="1">
                <a:solidFill>
                  <a:schemeClr val="tx1"/>
                </a:solidFill>
              </a:rPr>
              <a:t>Arith.if</a:t>
            </a:r>
            <a:r>
              <a:rPr lang="en-US" dirty="0">
                <a:solidFill>
                  <a:schemeClr val="tx1"/>
                </a:solidFill>
              </a:rPr>
              <a:t>(</a:t>
            </a:r>
            <a:r>
              <a:rPr lang="en-US" dirty="0" err="1">
                <a:solidFill>
                  <a:schemeClr val="tx1"/>
                </a:solidFill>
              </a:rPr>
              <a:t>reg</a:t>
            </a:r>
            <a:r>
              <a:rPr lang="en-US" dirty="0">
                <a:solidFill>
                  <a:schemeClr val="tx1"/>
                </a:solidFill>
              </a:rPr>
              <a:t>[GPR] </a:t>
            </a:r>
            <a:r>
              <a:rPr lang="en-US" dirty="0" err="1">
                <a:solidFill>
                  <a:srgbClr val="FF0000"/>
                </a:solidFill>
              </a:rPr>
              <a:t>ra</a:t>
            </a:r>
            <a:r>
              <a:rPr lang="en-US" dirty="0" err="1">
                <a:solidFill>
                  <a:schemeClr val="tx1"/>
                </a:solidFill>
              </a:rPr>
              <a:t>,reg</a:t>
            </a:r>
            <a:r>
              <a:rPr lang="en-US" dirty="0">
                <a:solidFill>
                  <a:schemeClr val="tx1"/>
                </a:solidFill>
              </a:rPr>
              <a:t>[GPR] </a:t>
            </a:r>
            <a:r>
              <a:rPr lang="en-US" dirty="0" err="1">
                <a:solidFill>
                  <a:srgbClr val="FF0000"/>
                </a:solidFill>
              </a:rPr>
              <a:t>rb</a:t>
            </a:r>
            <a:r>
              <a:rPr lang="en-US" dirty="0" err="1">
                <a:solidFill>
                  <a:schemeClr val="tx1"/>
                </a:solidFill>
              </a:rPr>
              <a:t>,reg</a:t>
            </a:r>
            <a:r>
              <a:rPr lang="en-US" dirty="0">
                <a:solidFill>
                  <a:schemeClr val="tx1"/>
                </a:solidFill>
              </a:rPr>
              <a:t>[GPR] </a:t>
            </a:r>
            <a:r>
              <a:rPr lang="en-US" dirty="0" err="1">
                <a:solidFill>
                  <a:srgbClr val="FF0000"/>
                </a:solidFill>
              </a:rPr>
              <a:t>rt</a:t>
            </a:r>
            <a:r>
              <a:rPr lang="en-US" dirty="0" err="1">
                <a:solidFill>
                  <a:schemeClr val="tx1"/>
                </a:solidFill>
              </a:rPr>
              <a:t>,enc</a:t>
            </a:r>
            <a:r>
              <a:rPr lang="en-US" dirty="0">
                <a:solidFill>
                  <a:schemeClr val="tx1"/>
                </a:solidFill>
              </a:rPr>
              <a:t> </a:t>
            </a:r>
            <a:r>
              <a:rPr lang="en-US" dirty="0" err="1">
                <a:solidFill>
                  <a:schemeClr val="tx1"/>
                </a:solidFill>
              </a:rPr>
              <a:t>opc,enc</a:t>
            </a:r>
            <a:r>
              <a:rPr lang="en-US" dirty="0">
                <a:solidFill>
                  <a:schemeClr val="tx1"/>
                </a:solidFill>
              </a:rPr>
              <a:t> </a:t>
            </a:r>
            <a:r>
              <a:rPr lang="en-US" dirty="0" err="1">
                <a:solidFill>
                  <a:schemeClr val="tx1"/>
                </a:solidFill>
              </a:rPr>
              <a:t>func,imm</a:t>
            </a:r>
            <a:r>
              <a:rPr lang="en-US" dirty="0">
                <a:solidFill>
                  <a:schemeClr val="tx1"/>
                </a:solidFill>
              </a:rPr>
              <a:t> </a:t>
            </a:r>
            <a:r>
              <a:rPr lang="en-US" dirty="0" err="1">
                <a:solidFill>
                  <a:srgbClr val="FF0000"/>
                </a:solidFill>
              </a:rPr>
              <a:t>imm</a:t>
            </a:r>
            <a:r>
              <a:rPr lang="en-US" dirty="0">
                <a:solidFill>
                  <a:schemeClr val="tx1"/>
                </a:solidFill>
              </a:rPr>
              <a:t>)</a:t>
            </a:r>
          </a:p>
          <a:p>
            <a:endParaRPr lang="en-US" dirty="0">
              <a:solidFill>
                <a:schemeClr val="tx1"/>
              </a:solidFill>
            </a:endParaRPr>
          </a:p>
          <a:p>
            <a:r>
              <a:rPr lang="pt" dirty="0" err="1">
                <a:solidFill>
                  <a:schemeClr val="tx1"/>
                </a:solidFill>
              </a:rPr>
              <a:t>regclass</a:t>
            </a:r>
            <a:r>
              <a:rPr lang="pt" dirty="0">
                <a:solidFill>
                  <a:schemeClr val="tx1"/>
                </a:solidFill>
              </a:rPr>
              <a:t> GPR( u64 r0, u64 r1, u64 r2, u64 r3, u64 r4, u64 r5, u64 r6, u64 r7, u64 r8, u64 r9, u64 r10, u64 r11, u64 r12, u64 r13, u64 r14, u64 r15, u64 r16, u64 r17, u64 r18, u64 r19, u64 r20, u64 r21, u64 r22, u64 r23, u64 r24, u64 r25, u64 r26, u64 r27, u64 r28, u64 r29, u64 r30, u64 r31 )</a:t>
            </a:r>
          </a:p>
          <a:p>
            <a:endParaRPr lang="pt" dirty="0">
              <a:solidFill>
                <a:schemeClr val="tx1"/>
              </a:solidFill>
            </a:endParaRPr>
          </a:p>
          <a:p>
            <a:r>
              <a:rPr lang="en-US" dirty="0">
                <a:solidFill>
                  <a:srgbClr val="FF0000"/>
                </a:solidFill>
              </a:rPr>
              <a:t>def add( </a:t>
            </a:r>
            <a:r>
              <a:rPr lang="en-US" dirty="0" err="1">
                <a:solidFill>
                  <a:srgbClr val="FF0000"/>
                </a:solidFill>
              </a:rPr>
              <a:t>ra</a:t>
            </a:r>
            <a:r>
              <a:rPr lang="en-US" dirty="0">
                <a:solidFill>
                  <a:srgbClr val="FF0000"/>
                </a:solidFill>
              </a:rPr>
              <a:t> </a:t>
            </a:r>
            <a:r>
              <a:rPr lang="en-US" dirty="0" err="1">
                <a:solidFill>
                  <a:srgbClr val="FF0000"/>
                </a:solidFill>
              </a:rPr>
              <a:t>rb</a:t>
            </a:r>
            <a:r>
              <a:rPr lang="en-US" dirty="0">
                <a:solidFill>
                  <a:srgbClr val="FF0000"/>
                </a:solidFill>
              </a:rPr>
              <a:t> </a:t>
            </a:r>
            <a:r>
              <a:rPr lang="en-US" dirty="0" err="1">
                <a:solidFill>
                  <a:srgbClr val="FF0000"/>
                </a:solidFill>
              </a:rPr>
              <a:t>rt</a:t>
            </a:r>
            <a:r>
              <a:rPr lang="en-US" dirty="0">
                <a:solidFill>
                  <a:srgbClr val="FF0000"/>
                </a:solidFill>
              </a:rPr>
              <a:t> </a:t>
            </a:r>
            <a:r>
              <a:rPr lang="en-US" dirty="0" err="1">
                <a:solidFill>
                  <a:srgbClr val="FF0000"/>
                </a:solidFill>
              </a:rPr>
              <a:t>imm</a:t>
            </a:r>
            <a:r>
              <a:rPr lang="en-US" dirty="0">
                <a:solidFill>
                  <a:srgbClr val="FF0000"/>
                </a:solidFill>
              </a:rPr>
              <a:t> )</a:t>
            </a:r>
          </a:p>
          <a:p>
            <a:r>
              <a:rPr lang="en-US" dirty="0">
                <a:solidFill>
                  <a:schemeClr val="tx1"/>
                </a:solidFill>
              </a:rPr>
              <a:t>{</a:t>
            </a:r>
          </a:p>
          <a:p>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a:solidFill>
                  <a:schemeClr val="tx1"/>
                </a:solidFill>
              </a:rPr>
              <a:t>}</a:t>
            </a:r>
          </a:p>
          <a:p>
            <a:endParaRPr lang="en-US" dirty="0">
              <a:solidFill>
                <a:schemeClr val="tx1"/>
              </a:solidFill>
            </a:endParaRPr>
          </a:p>
        </p:txBody>
      </p:sp>
      <p:sp>
        <p:nvSpPr>
          <p:cNvPr id="9" name="Rectangle 8">
            <a:extLst>
              <a:ext uri="{FF2B5EF4-FFF2-40B4-BE49-F238E27FC236}">
                <a16:creationId xmlns:a16="http://schemas.microsoft.com/office/drawing/2014/main" id="{3AE079EB-0778-264A-A668-0158B943F545}"/>
              </a:ext>
            </a:extLst>
          </p:cNvPr>
          <p:cNvSpPr/>
          <p:nvPr/>
        </p:nvSpPr>
        <p:spPr>
          <a:xfrm>
            <a:off x="748497" y="1371601"/>
            <a:ext cx="5347503" cy="4230546"/>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Insts</a:t>
            </a:r>
            <a:r>
              <a:rPr lang="en-US" dirty="0">
                <a:solidFill>
                  <a:schemeClr val="tx1"/>
                </a:solidFill>
              </a:rPr>
              <a:t>:</a:t>
            </a:r>
          </a:p>
          <a:p>
            <a:r>
              <a:rPr lang="en-US" dirty="0">
                <a:solidFill>
                  <a:schemeClr val="tx1"/>
                </a:solidFill>
              </a:rPr>
              <a:t>- Inst: add</a:t>
            </a:r>
          </a:p>
          <a:p>
            <a:r>
              <a:rPr lang="en-US" dirty="0">
                <a:solidFill>
                  <a:schemeClr val="tx1"/>
                </a:solidFill>
              </a:rPr>
              <a:t>    ISA: </a:t>
            </a:r>
            <a:r>
              <a:rPr lang="en-US" dirty="0" err="1">
                <a:solidFill>
                  <a:schemeClr val="tx1"/>
                </a:solidFill>
              </a:rPr>
              <a:t>BasicRISC.ISA</a:t>
            </a:r>
            <a:endParaRPr lang="en-US" dirty="0">
              <a:solidFill>
                <a:schemeClr val="tx1"/>
              </a:solidFill>
            </a:endParaRPr>
          </a:p>
          <a:p>
            <a:r>
              <a:rPr lang="en-US" dirty="0">
                <a:solidFill>
                  <a:schemeClr val="tx1"/>
                </a:solidFill>
              </a:rPr>
              <a:t>    </a:t>
            </a:r>
            <a:r>
              <a:rPr lang="en-US" dirty="0" err="1">
                <a:solidFill>
                  <a:schemeClr val="tx1"/>
                </a:solidFill>
              </a:rPr>
              <a:t>InstFormat</a:t>
            </a:r>
            <a:r>
              <a:rPr lang="en-US" dirty="0">
                <a:solidFill>
                  <a:schemeClr val="tx1"/>
                </a:solidFill>
              </a:rPr>
              <a:t>: </a:t>
            </a:r>
            <a:r>
              <a:rPr lang="en-US" dirty="0" err="1">
                <a:solidFill>
                  <a:schemeClr val="tx1"/>
                </a:solidFill>
              </a:rPr>
              <a:t>Arith.if</a:t>
            </a:r>
            <a:endParaRPr lang="en-US" dirty="0">
              <a:solidFill>
                <a:schemeClr val="tx1"/>
              </a:solidFill>
            </a:endParaRPr>
          </a:p>
          <a:p>
            <a:r>
              <a:rPr lang="en-US" dirty="0">
                <a:solidFill>
                  <a:schemeClr val="tx1"/>
                </a:solidFill>
              </a:rPr>
              <a:t>    Encodings:</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opc</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5</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func</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5</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imm</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7</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a:t>
            </a:r>
            <a:r>
              <a:rPr lang="en-US" dirty="0" err="1">
                <a:solidFill>
                  <a:srgbClr val="FF0000"/>
                </a:solidFill>
              </a:rPr>
              <a:t>Impl</a:t>
            </a:r>
            <a:r>
              <a:rPr lang="en-US" dirty="0">
                <a:solidFill>
                  <a:srgbClr val="FF0000"/>
                </a:solidFill>
              </a:rPr>
              <a:t>: </a:t>
            </a:r>
            <a:r>
              <a:rPr lang="en-US" dirty="0" err="1">
                <a:solidFill>
                  <a:srgbClr val="FF0000"/>
                </a:solidFill>
              </a:rPr>
              <a:t>rt</a:t>
            </a:r>
            <a:r>
              <a:rPr lang="en-US" dirty="0">
                <a:solidFill>
                  <a:srgbClr val="FF0000"/>
                </a:solidFill>
              </a:rPr>
              <a:t> = </a:t>
            </a:r>
            <a:r>
              <a:rPr lang="en-US" dirty="0" err="1">
                <a:solidFill>
                  <a:srgbClr val="FF0000"/>
                </a:solidFill>
              </a:rPr>
              <a:t>ra</a:t>
            </a:r>
            <a:r>
              <a:rPr lang="en-US" dirty="0">
                <a:solidFill>
                  <a:srgbClr val="FF0000"/>
                </a:solidFill>
              </a:rPr>
              <a:t> + </a:t>
            </a:r>
            <a:r>
              <a:rPr lang="en-US" dirty="0" err="1">
                <a:solidFill>
                  <a:srgbClr val="FF0000"/>
                </a:solidFill>
              </a:rPr>
              <a:t>rb</a:t>
            </a:r>
            <a:endParaRPr lang="en-US" dirty="0">
              <a:solidFill>
                <a:srgbClr val="FF0000"/>
              </a:solidFill>
            </a:endParaRPr>
          </a:p>
          <a:p>
            <a:endParaRPr lang="en-US" dirty="0">
              <a:solidFill>
                <a:schemeClr val="tx1"/>
              </a:solidFill>
            </a:endParaRPr>
          </a:p>
        </p:txBody>
      </p:sp>
      <p:sp>
        <p:nvSpPr>
          <p:cNvPr id="10" name="Hexagon 9">
            <a:extLst>
              <a:ext uri="{FF2B5EF4-FFF2-40B4-BE49-F238E27FC236}">
                <a16:creationId xmlns:a16="http://schemas.microsoft.com/office/drawing/2014/main" id="{B90A1D31-9D38-8D45-A6A8-8A8D64B936FA}"/>
              </a:ext>
            </a:extLst>
          </p:cNvPr>
          <p:cNvSpPr/>
          <p:nvPr/>
        </p:nvSpPr>
        <p:spPr>
          <a:xfrm>
            <a:off x="3937000" y="1945591"/>
            <a:ext cx="1892300" cy="1343709"/>
          </a:xfrm>
          <a:prstGeom prst="hexagon">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i="1" dirty="0" err="1"/>
              <a:t>CoreGen</a:t>
            </a:r>
            <a:r>
              <a:rPr lang="en-US" b="1" i="1" dirty="0"/>
              <a:t> Design Input</a:t>
            </a:r>
          </a:p>
        </p:txBody>
      </p:sp>
      <p:sp>
        <p:nvSpPr>
          <p:cNvPr id="11" name="Hexagon 10">
            <a:extLst>
              <a:ext uri="{FF2B5EF4-FFF2-40B4-BE49-F238E27FC236}">
                <a16:creationId xmlns:a16="http://schemas.microsoft.com/office/drawing/2014/main" id="{DD38D6F4-CA11-894E-A91B-67C4B57BC0F0}"/>
              </a:ext>
            </a:extLst>
          </p:cNvPr>
          <p:cNvSpPr/>
          <p:nvPr/>
        </p:nvSpPr>
        <p:spPr>
          <a:xfrm>
            <a:off x="9677400" y="3901391"/>
            <a:ext cx="1892300" cy="1343709"/>
          </a:xfrm>
          <a:prstGeom prst="hexagon">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i="1" dirty="0"/>
              <a:t>Generated </a:t>
            </a:r>
            <a:r>
              <a:rPr lang="en-US" b="1" i="1" dirty="0" err="1"/>
              <a:t>StoneCutter</a:t>
            </a:r>
            <a:r>
              <a:rPr lang="en-US" b="1" i="1" dirty="0"/>
              <a:t> Output</a:t>
            </a:r>
          </a:p>
        </p:txBody>
      </p:sp>
    </p:spTree>
    <p:extLst>
      <p:ext uri="{BB962C8B-B14F-4D97-AF65-F5344CB8AC3E}">
        <p14:creationId xmlns:p14="http://schemas.microsoft.com/office/powerpoint/2010/main" val="121548931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3: Implement the arithmetic instructions cont.</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650727"/>
            <a:ext cx="5257800" cy="931280"/>
          </a:xfrm>
        </p:spPr>
        <p:txBody>
          <a:bodyPr>
            <a:normAutofit/>
          </a:bodyPr>
          <a:lstStyle/>
          <a:p>
            <a:r>
              <a:rPr lang="en-US" dirty="0"/>
              <a:t>Arithmetic instructions we need to implement: </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/LEVEL2/Step3</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079500"/>
            <a:ext cx="5347503" cy="45226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add: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a:solidFill>
                  <a:schemeClr val="tx1"/>
                </a:solidFill>
              </a:rPr>
              <a:t>sub: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err="1">
                <a:solidFill>
                  <a:schemeClr val="tx1"/>
                </a:solidFill>
              </a:rPr>
              <a:t>mul</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a:solidFill>
                  <a:schemeClr val="tx1"/>
                </a:solidFill>
              </a:rPr>
              <a:t>div: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err="1">
                <a:solidFill>
                  <a:schemeClr val="tx1"/>
                </a:solidFill>
              </a:rPr>
              <a:t>divu</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err="1">
                <a:solidFill>
                  <a:schemeClr val="tx1"/>
                </a:solidFill>
              </a:rPr>
              <a:t>sll</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&lt;&lt; </a:t>
            </a:r>
            <a:r>
              <a:rPr lang="en-US" dirty="0" err="1">
                <a:solidFill>
                  <a:schemeClr val="tx1"/>
                </a:solidFill>
              </a:rPr>
              <a:t>rb</a:t>
            </a:r>
            <a:endParaRPr lang="en-US" dirty="0">
              <a:solidFill>
                <a:schemeClr val="tx1"/>
              </a:solidFill>
            </a:endParaRPr>
          </a:p>
          <a:p>
            <a:r>
              <a:rPr lang="en-US" dirty="0" err="1">
                <a:solidFill>
                  <a:schemeClr val="tx1"/>
                </a:solidFill>
              </a:rPr>
              <a:t>srl</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&gt;&gt; </a:t>
            </a:r>
            <a:r>
              <a:rPr lang="en-US" dirty="0" err="1">
                <a:solidFill>
                  <a:schemeClr val="tx1"/>
                </a:solidFill>
              </a:rPr>
              <a:t>rb</a:t>
            </a:r>
            <a:endParaRPr lang="en-US" dirty="0">
              <a:solidFill>
                <a:schemeClr val="tx1"/>
              </a:solidFill>
            </a:endParaRPr>
          </a:p>
          <a:p>
            <a:r>
              <a:rPr lang="en-US" dirty="0" err="1">
                <a:solidFill>
                  <a:schemeClr val="tx1"/>
                </a:solidFill>
              </a:rPr>
              <a:t>sra</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&gt;&gt; </a:t>
            </a:r>
            <a:r>
              <a:rPr lang="en-US" dirty="0" err="1">
                <a:solidFill>
                  <a:schemeClr val="tx1"/>
                </a:solidFill>
              </a:rPr>
              <a:t>rb</a:t>
            </a:r>
            <a:endParaRPr lang="en-US" dirty="0">
              <a:solidFill>
                <a:schemeClr val="tx1"/>
              </a:solidFill>
            </a:endParaRPr>
          </a:p>
          <a:p>
            <a:r>
              <a:rPr lang="en-US" dirty="0">
                <a:solidFill>
                  <a:schemeClr val="tx1"/>
                </a:solidFill>
              </a:rPr>
              <a:t>and: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&amp; </a:t>
            </a:r>
            <a:r>
              <a:rPr lang="en-US" dirty="0" err="1">
                <a:solidFill>
                  <a:schemeClr val="tx1"/>
                </a:solidFill>
              </a:rPr>
              <a:t>rb</a:t>
            </a:r>
            <a:endParaRPr lang="en-US" dirty="0">
              <a:solidFill>
                <a:schemeClr val="tx1"/>
              </a:solidFill>
            </a:endParaRPr>
          </a:p>
          <a:p>
            <a:r>
              <a:rPr lang="en-US" dirty="0">
                <a:solidFill>
                  <a:schemeClr val="tx1"/>
                </a:solidFill>
              </a:rPr>
              <a:t>or: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endParaRPr lang="en-US" dirty="0">
              <a:solidFill>
                <a:schemeClr val="tx1"/>
              </a:solidFill>
            </a:endParaRPr>
          </a:p>
          <a:p>
            <a:r>
              <a:rPr lang="en-US" dirty="0">
                <a:solidFill>
                  <a:schemeClr val="tx1"/>
                </a:solidFill>
              </a:rPr>
              <a:t>#-- note how we use </a:t>
            </a:r>
            <a:r>
              <a:rPr lang="en-US" dirty="0" err="1">
                <a:solidFill>
                  <a:schemeClr val="tx1"/>
                </a:solidFill>
              </a:rPr>
              <a:t>intrinsics</a:t>
            </a:r>
            <a:endParaRPr lang="en-US" dirty="0">
              <a:solidFill>
                <a:schemeClr val="tx1"/>
              </a:solidFill>
            </a:endParaRPr>
          </a:p>
          <a:p>
            <a:r>
              <a:rPr lang="en-US" dirty="0" err="1">
                <a:solidFill>
                  <a:schemeClr val="tx1"/>
                </a:solidFill>
              </a:rPr>
              <a:t>nand</a:t>
            </a:r>
            <a:r>
              <a:rPr lang="en-US" dirty="0">
                <a:solidFill>
                  <a:schemeClr val="tx1"/>
                </a:solidFill>
              </a:rPr>
              <a:t>:  </a:t>
            </a:r>
            <a:r>
              <a:rPr lang="en-US" dirty="0" err="1">
                <a:solidFill>
                  <a:srgbClr val="FF0000"/>
                </a:solidFill>
              </a:rPr>
              <a:t>rt</a:t>
            </a:r>
            <a:r>
              <a:rPr lang="en-US" dirty="0">
                <a:solidFill>
                  <a:srgbClr val="FF0000"/>
                </a:solidFill>
              </a:rPr>
              <a:t> = NOT(</a:t>
            </a:r>
            <a:r>
              <a:rPr lang="en-US" dirty="0" err="1">
                <a:solidFill>
                  <a:srgbClr val="FF0000"/>
                </a:solidFill>
              </a:rPr>
              <a:t>ra</a:t>
            </a:r>
            <a:r>
              <a:rPr lang="en-US" dirty="0">
                <a:solidFill>
                  <a:srgbClr val="FF0000"/>
                </a:solidFill>
              </a:rPr>
              <a:t> &amp; </a:t>
            </a:r>
            <a:r>
              <a:rPr lang="en-US" dirty="0" err="1">
                <a:solidFill>
                  <a:srgbClr val="FF0000"/>
                </a:solidFill>
              </a:rPr>
              <a:t>rb</a:t>
            </a:r>
            <a:r>
              <a:rPr lang="en-US" dirty="0">
                <a:solidFill>
                  <a:srgbClr val="FF0000"/>
                </a:solidFill>
              </a:rPr>
              <a:t>)</a:t>
            </a:r>
          </a:p>
          <a:p>
            <a:r>
              <a:rPr lang="en-US" dirty="0">
                <a:solidFill>
                  <a:schemeClr val="tx1"/>
                </a:solidFill>
              </a:rPr>
              <a:t>nor: </a:t>
            </a:r>
            <a:r>
              <a:rPr lang="en-US" dirty="0" err="1">
                <a:solidFill>
                  <a:srgbClr val="FF0000"/>
                </a:solidFill>
              </a:rPr>
              <a:t>rt</a:t>
            </a:r>
            <a:r>
              <a:rPr lang="en-US" dirty="0">
                <a:solidFill>
                  <a:srgbClr val="FF0000"/>
                </a:solidFill>
              </a:rPr>
              <a:t> = NOT(</a:t>
            </a:r>
            <a:r>
              <a:rPr lang="en-US" dirty="0" err="1">
                <a:solidFill>
                  <a:srgbClr val="FF0000"/>
                </a:solidFill>
              </a:rPr>
              <a:t>ra</a:t>
            </a:r>
            <a:r>
              <a:rPr lang="en-US" dirty="0">
                <a:solidFill>
                  <a:srgbClr val="FF0000"/>
                </a:solidFill>
              </a:rPr>
              <a:t> | </a:t>
            </a:r>
            <a:r>
              <a:rPr lang="en-US" dirty="0" err="1">
                <a:solidFill>
                  <a:srgbClr val="FF0000"/>
                </a:solidFill>
              </a:rPr>
              <a:t>rb</a:t>
            </a:r>
            <a:r>
              <a:rPr lang="en-US" dirty="0">
                <a:solidFill>
                  <a:srgbClr val="FF0000"/>
                </a:solidFill>
              </a:rPr>
              <a:t>)</a:t>
            </a:r>
          </a:p>
          <a:p>
            <a:endParaRPr lang="en-US" dirty="0">
              <a:solidFill>
                <a:schemeClr val="tx1"/>
              </a:solidFill>
            </a:endParaRPr>
          </a:p>
          <a:p>
            <a:r>
              <a:rPr lang="en-US" dirty="0" err="1">
                <a:solidFill>
                  <a:schemeClr val="tx1"/>
                </a:solidFill>
              </a:rPr>
              <a:t>xor</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rgbClr val="FF0000"/>
              </a:solidFill>
            </a:endParaRPr>
          </a:p>
          <a:p>
            <a:endParaRPr lang="en-US" dirty="0">
              <a:solidFill>
                <a:schemeClr val="tx1"/>
              </a:solidFill>
            </a:endParaRPr>
          </a:p>
        </p:txBody>
      </p:sp>
      <p:sp>
        <p:nvSpPr>
          <p:cNvPr id="9" name="Content Placeholder 5">
            <a:extLst>
              <a:ext uri="{FF2B5EF4-FFF2-40B4-BE49-F238E27FC236}">
                <a16:creationId xmlns:a16="http://schemas.microsoft.com/office/drawing/2014/main" id="{9D3A050A-5EA2-9C44-B8F8-1F4A67C655B5}"/>
              </a:ext>
            </a:extLst>
          </p:cNvPr>
          <p:cNvSpPr txBox="1">
            <a:spLocks/>
          </p:cNvSpPr>
          <p:nvPr/>
        </p:nvSpPr>
        <p:spPr>
          <a:xfrm>
            <a:off x="838200" y="2713522"/>
            <a:ext cx="2413000" cy="2917090"/>
          </a:xfrm>
          <a:prstGeom prst="rect">
            <a:avLst/>
          </a:prstGeom>
          <a:ln>
            <a:solidFill>
              <a:schemeClr val="tx1"/>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a:t>
            </a:r>
          </a:p>
          <a:p>
            <a:r>
              <a:rPr lang="en-US" dirty="0"/>
              <a:t>sub</a:t>
            </a:r>
          </a:p>
          <a:p>
            <a:r>
              <a:rPr lang="en-US" dirty="0" err="1"/>
              <a:t>mul</a:t>
            </a:r>
            <a:endParaRPr lang="en-US" dirty="0"/>
          </a:p>
          <a:p>
            <a:r>
              <a:rPr lang="en-US" dirty="0"/>
              <a:t>div</a:t>
            </a:r>
          </a:p>
          <a:p>
            <a:r>
              <a:rPr lang="en-US" dirty="0" err="1"/>
              <a:t>divu</a:t>
            </a:r>
            <a:endParaRPr lang="en-US" dirty="0"/>
          </a:p>
          <a:p>
            <a:r>
              <a:rPr lang="en-US" dirty="0" err="1"/>
              <a:t>sll</a:t>
            </a:r>
            <a:endParaRPr lang="en-US" dirty="0"/>
          </a:p>
          <a:p>
            <a:pPr marL="0" indent="0">
              <a:buNone/>
            </a:pPr>
            <a:endParaRPr lang="en-US" dirty="0"/>
          </a:p>
        </p:txBody>
      </p:sp>
      <p:sp>
        <p:nvSpPr>
          <p:cNvPr id="10" name="Content Placeholder 5">
            <a:extLst>
              <a:ext uri="{FF2B5EF4-FFF2-40B4-BE49-F238E27FC236}">
                <a16:creationId xmlns:a16="http://schemas.microsoft.com/office/drawing/2014/main" id="{51D53092-1F71-B047-9045-4E50DC3A8AC2}"/>
              </a:ext>
            </a:extLst>
          </p:cNvPr>
          <p:cNvSpPr txBox="1">
            <a:spLocks/>
          </p:cNvSpPr>
          <p:nvPr/>
        </p:nvSpPr>
        <p:spPr>
          <a:xfrm>
            <a:off x="3251200" y="2711685"/>
            <a:ext cx="2413000" cy="2918927"/>
          </a:xfrm>
          <a:prstGeom prst="rect">
            <a:avLst/>
          </a:prstGeom>
          <a:ln>
            <a:solidFill>
              <a:schemeClr val="tx1"/>
            </a:solidFill>
          </a:ln>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srl</a:t>
            </a:r>
            <a:endParaRPr lang="en-US" dirty="0"/>
          </a:p>
          <a:p>
            <a:r>
              <a:rPr lang="en-US" dirty="0" err="1"/>
              <a:t>sra</a:t>
            </a:r>
            <a:endParaRPr lang="en-US" dirty="0"/>
          </a:p>
          <a:p>
            <a:r>
              <a:rPr lang="en-US" dirty="0"/>
              <a:t>and</a:t>
            </a:r>
          </a:p>
          <a:p>
            <a:r>
              <a:rPr lang="en-US" dirty="0"/>
              <a:t>or</a:t>
            </a:r>
          </a:p>
          <a:p>
            <a:r>
              <a:rPr lang="en-US" dirty="0" err="1"/>
              <a:t>nand</a:t>
            </a:r>
            <a:endParaRPr lang="en-US" dirty="0"/>
          </a:p>
          <a:p>
            <a:r>
              <a:rPr lang="en-US" dirty="0"/>
              <a:t>nor</a:t>
            </a:r>
          </a:p>
          <a:p>
            <a:r>
              <a:rPr lang="en-US" dirty="0" err="1"/>
              <a:t>xor</a:t>
            </a:r>
            <a:endParaRPr lang="en-US" dirty="0"/>
          </a:p>
          <a:p>
            <a:endParaRPr lang="en-US" dirty="0"/>
          </a:p>
        </p:txBody>
      </p:sp>
    </p:spTree>
    <p:extLst>
      <p:ext uri="{BB962C8B-B14F-4D97-AF65-F5344CB8AC3E}">
        <p14:creationId xmlns:p14="http://schemas.microsoft.com/office/powerpoint/2010/main" val="198319107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4: Implement the comparison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fontScale="92500" lnSpcReduction="10000"/>
          </a:bodyPr>
          <a:lstStyle/>
          <a:p>
            <a:r>
              <a:rPr lang="en-US" dirty="0"/>
              <a:t>Using the same technique, we need to implement our comparison instructions that utilize if/else clauses</a:t>
            </a:r>
          </a:p>
          <a:p>
            <a:r>
              <a:rPr lang="en-US" dirty="0"/>
              <a:t>Instructions:</a:t>
            </a:r>
          </a:p>
          <a:p>
            <a:pPr lvl="1"/>
            <a:r>
              <a:rPr lang="en-US" dirty="0" err="1"/>
              <a:t>cmp.ne</a:t>
            </a:r>
            <a:endParaRPr lang="en-US" dirty="0"/>
          </a:p>
          <a:p>
            <a:pPr lvl="1"/>
            <a:r>
              <a:rPr lang="en-US" dirty="0" err="1"/>
              <a:t>cmp.eq</a:t>
            </a:r>
            <a:endParaRPr lang="en-US" dirty="0"/>
          </a:p>
          <a:p>
            <a:pPr lvl="1"/>
            <a:r>
              <a:rPr lang="en-US" dirty="0" err="1"/>
              <a:t>cmp.gt</a:t>
            </a:r>
            <a:endParaRPr lang="en-US" dirty="0"/>
          </a:p>
          <a:p>
            <a:pPr lvl="1"/>
            <a:r>
              <a:rPr lang="en-US" dirty="0" err="1"/>
              <a:t>cmp.lt</a:t>
            </a:r>
            <a:endParaRPr lang="en-US" dirty="0"/>
          </a:p>
          <a:p>
            <a:pPr lvl="1"/>
            <a:r>
              <a:rPr lang="en-US" dirty="0" err="1"/>
              <a:t>cmp.gte</a:t>
            </a:r>
            <a:endParaRPr lang="en-US" dirty="0"/>
          </a:p>
          <a:p>
            <a:pPr lvl="1"/>
            <a:r>
              <a:rPr lang="en-US" dirty="0" err="1"/>
              <a:t>cmp.lte</a:t>
            </a:r>
            <a:endParaRPr lang="en-US" dirty="0"/>
          </a:p>
          <a:p>
            <a:pPr lvl="1"/>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/LEVEL2/Step4</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690688"/>
            <a:ext cx="5347503" cy="3911459"/>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r>
              <a:rPr lang="en-US" dirty="0" err="1">
                <a:solidFill>
                  <a:schemeClr val="tx1"/>
                </a:solidFill>
              </a:rPr>
              <a:t>cmp.ne</a:t>
            </a:r>
            <a:r>
              <a:rPr lang="en-US" dirty="0">
                <a:solidFill>
                  <a:schemeClr val="tx1"/>
                </a:solidFill>
              </a:rPr>
              <a:t>: if( </a:t>
            </a:r>
            <a:r>
              <a:rPr lang="en-US" dirty="0" err="1">
                <a:solidFill>
                  <a:schemeClr val="tx1"/>
                </a:solidFill>
              </a:rPr>
              <a:t>ra</a:t>
            </a:r>
            <a:r>
              <a:rPr lang="en-US" dirty="0">
                <a:solidFill>
                  <a:schemeClr val="tx1"/>
                </a:solidFill>
              </a:rPr>
              <a:t> !=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2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cmp.eq</a:t>
            </a:r>
            <a:r>
              <a:rPr lang="en-US" dirty="0">
                <a:solidFill>
                  <a:schemeClr val="tx1"/>
                </a:solidFill>
              </a:rPr>
              <a:t>: if( </a:t>
            </a:r>
            <a:r>
              <a:rPr lang="en-US" dirty="0" err="1">
                <a:solidFill>
                  <a:schemeClr val="tx1"/>
                </a:solidFill>
              </a:rPr>
              <a:t>ra</a:t>
            </a:r>
            <a:r>
              <a:rPr lang="en-US" dirty="0">
                <a:solidFill>
                  <a:schemeClr val="tx1"/>
                </a:solidFill>
              </a:rPr>
              <a:t> ==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3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cmp.gt</a:t>
            </a:r>
            <a:r>
              <a:rPr lang="en-US" dirty="0">
                <a:solidFill>
                  <a:schemeClr val="tx1"/>
                </a:solidFill>
              </a:rPr>
              <a:t>: if( </a:t>
            </a:r>
            <a:r>
              <a:rPr lang="en-US" dirty="0" err="1">
                <a:solidFill>
                  <a:schemeClr val="tx1"/>
                </a:solidFill>
              </a:rPr>
              <a:t>ra</a:t>
            </a:r>
            <a:r>
              <a:rPr lang="en-US" dirty="0">
                <a:solidFill>
                  <a:schemeClr val="tx1"/>
                </a:solidFill>
              </a:rPr>
              <a:t> &gt;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4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cmp.lt</a:t>
            </a:r>
            <a:r>
              <a:rPr lang="en-US" dirty="0">
                <a:solidFill>
                  <a:schemeClr val="tx1"/>
                </a:solidFill>
              </a:rPr>
              <a:t>: if( </a:t>
            </a:r>
            <a:r>
              <a:rPr lang="en-US" dirty="0" err="1">
                <a:solidFill>
                  <a:schemeClr val="tx1"/>
                </a:solidFill>
              </a:rPr>
              <a:t>ra</a:t>
            </a:r>
            <a:r>
              <a:rPr lang="en-US" dirty="0">
                <a:solidFill>
                  <a:schemeClr val="tx1"/>
                </a:solidFill>
              </a:rPr>
              <a:t> &lt;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5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cmp.gte</a:t>
            </a:r>
            <a:r>
              <a:rPr lang="en-US" dirty="0">
                <a:solidFill>
                  <a:schemeClr val="tx1"/>
                </a:solidFill>
              </a:rPr>
              <a:t>: if( </a:t>
            </a:r>
            <a:r>
              <a:rPr lang="en-US" dirty="0" err="1">
                <a:solidFill>
                  <a:schemeClr val="tx1"/>
                </a:solidFill>
              </a:rPr>
              <a:t>ra</a:t>
            </a:r>
            <a:r>
              <a:rPr lang="en-US" dirty="0">
                <a:solidFill>
                  <a:schemeClr val="tx1"/>
                </a:solidFill>
              </a:rPr>
              <a:t> &gt;=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6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cmp.lte</a:t>
            </a:r>
            <a:r>
              <a:rPr lang="en-US" dirty="0">
                <a:solidFill>
                  <a:schemeClr val="tx1"/>
                </a:solidFill>
              </a:rPr>
              <a:t>: if( </a:t>
            </a:r>
            <a:r>
              <a:rPr lang="en-US" dirty="0" err="1">
                <a:solidFill>
                  <a:schemeClr val="tx1"/>
                </a:solidFill>
              </a:rPr>
              <a:t>ra</a:t>
            </a:r>
            <a:r>
              <a:rPr lang="en-US" dirty="0">
                <a:solidFill>
                  <a:schemeClr val="tx1"/>
                </a:solidFill>
              </a:rPr>
              <a:t> &lt;=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7 }else{ </a:t>
            </a:r>
            <a:r>
              <a:rPr lang="en-US" dirty="0" err="1">
                <a:solidFill>
                  <a:schemeClr val="tx1"/>
                </a:solidFill>
              </a:rPr>
              <a:t>rt</a:t>
            </a:r>
            <a:r>
              <a:rPr lang="en-US" dirty="0">
                <a:solidFill>
                  <a:schemeClr val="tx1"/>
                </a:solidFill>
              </a:rPr>
              <a:t> = 0 }</a:t>
            </a: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58214533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5: Implement the load/store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6"/>
            <a:ext cx="5257800" cy="1385958"/>
          </a:xfrm>
        </p:spPr>
        <p:txBody>
          <a:bodyPr>
            <a:normAutofit fontScale="85000" lnSpcReduction="10000"/>
          </a:bodyPr>
          <a:lstStyle/>
          <a:p>
            <a:r>
              <a:rPr lang="en-US" dirty="0"/>
              <a:t>Using the same techniques, we need to define our load/store instructions</a:t>
            </a:r>
          </a:p>
          <a:p>
            <a:pPr lvl="1"/>
            <a:r>
              <a:rPr lang="en-US" dirty="0"/>
              <a:t>Note that we will utilize memory </a:t>
            </a:r>
            <a:r>
              <a:rPr lang="en-US" dirty="0" err="1"/>
              <a:t>intrinsics</a:t>
            </a:r>
            <a:r>
              <a:rPr lang="en-US" dirty="0"/>
              <a:t> to enable the memory pipeline</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/LEVEL2/Step5</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690688"/>
            <a:ext cx="5347503" cy="3911459"/>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lb</a:t>
            </a:r>
            <a:r>
              <a:rPr lang="en-US" dirty="0">
                <a:solidFill>
                  <a:schemeClr val="tx1"/>
                </a:solidFill>
              </a:rPr>
              <a:t>: rt = SEXT(LOADELEM(ra+imm,8),7)</a:t>
            </a:r>
          </a:p>
          <a:p>
            <a:r>
              <a:rPr lang="en-US" dirty="0" err="1">
                <a:solidFill>
                  <a:schemeClr val="tx1"/>
                </a:solidFill>
              </a:rPr>
              <a:t>lh</a:t>
            </a:r>
            <a:r>
              <a:rPr lang="en-US" dirty="0">
                <a:solidFill>
                  <a:schemeClr val="tx1"/>
                </a:solidFill>
              </a:rPr>
              <a:t>: rt = SEXT(LOADELEM(ra+imm,16),15)</a:t>
            </a:r>
          </a:p>
          <a:p>
            <a:r>
              <a:rPr lang="en-US" dirty="0" err="1">
                <a:solidFill>
                  <a:schemeClr val="tx1"/>
                </a:solidFill>
              </a:rPr>
              <a:t>lw</a:t>
            </a:r>
            <a:r>
              <a:rPr lang="en-US" dirty="0">
                <a:solidFill>
                  <a:schemeClr val="tx1"/>
                </a:solidFill>
              </a:rPr>
              <a:t>: rt = SEXT(LOADELEM(ra+imm,32),31)</a:t>
            </a:r>
          </a:p>
          <a:p>
            <a:r>
              <a:rPr lang="en-US" dirty="0" err="1">
                <a:solidFill>
                  <a:schemeClr val="tx1"/>
                </a:solidFill>
              </a:rPr>
              <a:t>ld</a:t>
            </a:r>
            <a:r>
              <a:rPr lang="en-US" dirty="0">
                <a:solidFill>
                  <a:schemeClr val="tx1"/>
                </a:solidFill>
              </a:rPr>
              <a:t>: </a:t>
            </a:r>
            <a:r>
              <a:rPr lang="en-US" dirty="0" err="1">
                <a:solidFill>
                  <a:schemeClr val="tx1"/>
                </a:solidFill>
              </a:rPr>
              <a:t>rt</a:t>
            </a:r>
            <a:r>
              <a:rPr lang="en-US" dirty="0">
                <a:solidFill>
                  <a:schemeClr val="tx1"/>
                </a:solidFill>
              </a:rPr>
              <a:t> = LOADELEM(ra+imm,64)</a:t>
            </a:r>
          </a:p>
          <a:p>
            <a:r>
              <a:rPr lang="en-US" dirty="0">
                <a:solidFill>
                  <a:schemeClr val="tx1"/>
                </a:solidFill>
              </a:rPr>
              <a:t>sb: STOREELEM(SEXT(ra,7),rt+imm,8)</a:t>
            </a:r>
          </a:p>
          <a:p>
            <a:r>
              <a:rPr lang="en-US" dirty="0" err="1">
                <a:solidFill>
                  <a:schemeClr val="tx1"/>
                </a:solidFill>
              </a:rPr>
              <a:t>sh</a:t>
            </a:r>
            <a:r>
              <a:rPr lang="en-US" dirty="0">
                <a:solidFill>
                  <a:schemeClr val="tx1"/>
                </a:solidFill>
              </a:rPr>
              <a:t>: STOREELEM(SEXT(ra,15),rt+imm,16)</a:t>
            </a:r>
          </a:p>
          <a:p>
            <a:r>
              <a:rPr lang="en-US" dirty="0" err="1">
                <a:solidFill>
                  <a:schemeClr val="tx1"/>
                </a:solidFill>
              </a:rPr>
              <a:t>sw</a:t>
            </a:r>
            <a:r>
              <a:rPr lang="en-US" dirty="0">
                <a:solidFill>
                  <a:schemeClr val="tx1"/>
                </a:solidFill>
              </a:rPr>
              <a:t>: STOREELEM(SEXT(ra,31),rt+imm,32)</a:t>
            </a:r>
          </a:p>
          <a:p>
            <a:r>
              <a:rPr lang="en-US" dirty="0" err="1">
                <a:solidFill>
                  <a:schemeClr val="tx1"/>
                </a:solidFill>
              </a:rPr>
              <a:t>sd</a:t>
            </a:r>
            <a:r>
              <a:rPr lang="en-US" dirty="0">
                <a:solidFill>
                  <a:schemeClr val="tx1"/>
                </a:solidFill>
              </a:rPr>
              <a:t>: STOREELEM(ra,rt+imm,64)</a:t>
            </a:r>
          </a:p>
          <a:p>
            <a:r>
              <a:rPr lang="en-US" dirty="0" err="1">
                <a:solidFill>
                  <a:schemeClr val="tx1"/>
                </a:solidFill>
              </a:rPr>
              <a:t>lbu</a:t>
            </a:r>
            <a:r>
              <a:rPr lang="en-US" dirty="0">
                <a:solidFill>
                  <a:schemeClr val="tx1"/>
                </a:solidFill>
              </a:rPr>
              <a:t>: </a:t>
            </a:r>
            <a:r>
              <a:rPr lang="de" dirty="0" err="1">
                <a:solidFill>
                  <a:schemeClr val="tx1"/>
                </a:solidFill>
              </a:rPr>
              <a:t>rt</a:t>
            </a:r>
            <a:r>
              <a:rPr lang="de" dirty="0">
                <a:solidFill>
                  <a:schemeClr val="tx1"/>
                </a:solidFill>
              </a:rPr>
              <a:t> = ZEXT(LOADELEM(ra+imm,8),7)</a:t>
            </a:r>
            <a:endParaRPr lang="en-US" dirty="0">
              <a:solidFill>
                <a:schemeClr val="tx1"/>
              </a:solidFill>
            </a:endParaRPr>
          </a:p>
          <a:p>
            <a:r>
              <a:rPr lang="en-US" dirty="0" err="1">
                <a:solidFill>
                  <a:schemeClr val="tx1"/>
                </a:solidFill>
              </a:rPr>
              <a:t>lhu</a:t>
            </a:r>
            <a:r>
              <a:rPr lang="en-US" dirty="0">
                <a:solidFill>
                  <a:schemeClr val="tx1"/>
                </a:solidFill>
              </a:rPr>
              <a:t>: </a:t>
            </a:r>
            <a:r>
              <a:rPr lang="de" dirty="0" err="1">
                <a:solidFill>
                  <a:schemeClr val="tx1"/>
                </a:solidFill>
              </a:rPr>
              <a:t>rt</a:t>
            </a:r>
            <a:r>
              <a:rPr lang="de" dirty="0">
                <a:solidFill>
                  <a:schemeClr val="tx1"/>
                </a:solidFill>
              </a:rPr>
              <a:t> = ZEXT(LOADELEM(ra+imm,16),15)</a:t>
            </a:r>
            <a:endParaRPr lang="en-US" dirty="0">
              <a:solidFill>
                <a:schemeClr val="tx1"/>
              </a:solidFill>
            </a:endParaRPr>
          </a:p>
          <a:p>
            <a:r>
              <a:rPr lang="en-US" dirty="0" err="1">
                <a:solidFill>
                  <a:schemeClr val="tx1"/>
                </a:solidFill>
              </a:rPr>
              <a:t>lwu</a:t>
            </a:r>
            <a:r>
              <a:rPr lang="en-US" dirty="0">
                <a:solidFill>
                  <a:schemeClr val="tx1"/>
                </a:solidFill>
              </a:rPr>
              <a:t>: </a:t>
            </a:r>
            <a:r>
              <a:rPr lang="de" dirty="0" err="1">
                <a:solidFill>
                  <a:schemeClr val="tx1"/>
                </a:solidFill>
              </a:rPr>
              <a:t>rt</a:t>
            </a:r>
            <a:r>
              <a:rPr lang="de" dirty="0">
                <a:solidFill>
                  <a:schemeClr val="tx1"/>
                </a:solidFill>
              </a:rPr>
              <a:t> = ZEXT(LOADELEM(ra+imm,32),31)</a:t>
            </a:r>
            <a:endParaRPr lang="en-US" dirty="0">
              <a:solidFill>
                <a:schemeClr val="tx1"/>
              </a:solidFill>
            </a:endParaRPr>
          </a:p>
          <a:p>
            <a:r>
              <a:rPr lang="en-US" dirty="0" err="1">
                <a:solidFill>
                  <a:schemeClr val="tx1"/>
                </a:solidFill>
              </a:rPr>
              <a:t>sbu</a:t>
            </a:r>
            <a:r>
              <a:rPr lang="en-US" dirty="0">
                <a:solidFill>
                  <a:schemeClr val="tx1"/>
                </a:solidFill>
              </a:rPr>
              <a:t>: STOREELEM(ZEXT(ra,7),rt+imm,8)</a:t>
            </a:r>
          </a:p>
          <a:p>
            <a:r>
              <a:rPr lang="en-US" dirty="0" err="1">
                <a:solidFill>
                  <a:schemeClr val="tx1"/>
                </a:solidFill>
              </a:rPr>
              <a:t>shu</a:t>
            </a:r>
            <a:r>
              <a:rPr lang="en-US" dirty="0">
                <a:solidFill>
                  <a:schemeClr val="tx1"/>
                </a:solidFill>
              </a:rPr>
              <a:t>: STOREELEM(ZEXT(ra,15),rt+imm,16)</a:t>
            </a:r>
          </a:p>
          <a:p>
            <a:r>
              <a:rPr lang="en-US" dirty="0" err="1">
                <a:solidFill>
                  <a:schemeClr val="tx1"/>
                </a:solidFill>
              </a:rPr>
              <a:t>swu</a:t>
            </a:r>
            <a:r>
              <a:rPr lang="en-US" dirty="0">
                <a:solidFill>
                  <a:schemeClr val="tx1"/>
                </a:solidFill>
              </a:rPr>
              <a:t>: STOREELEM(ZEXT(ra,31),rt+imm,32)</a:t>
            </a:r>
          </a:p>
          <a:p>
            <a:endParaRPr lang="en-US" dirty="0">
              <a:solidFill>
                <a:schemeClr val="tx1"/>
              </a:solidFill>
            </a:endParaRPr>
          </a:p>
        </p:txBody>
      </p:sp>
      <p:sp>
        <p:nvSpPr>
          <p:cNvPr id="9" name="Content Placeholder 5">
            <a:extLst>
              <a:ext uri="{FF2B5EF4-FFF2-40B4-BE49-F238E27FC236}">
                <a16:creationId xmlns:a16="http://schemas.microsoft.com/office/drawing/2014/main" id="{93A6CBFB-1FD6-CC45-A820-32ED0A325FB3}"/>
              </a:ext>
            </a:extLst>
          </p:cNvPr>
          <p:cNvSpPr txBox="1">
            <a:spLocks/>
          </p:cNvSpPr>
          <p:nvPr/>
        </p:nvSpPr>
        <p:spPr>
          <a:xfrm>
            <a:off x="1358900" y="3135385"/>
            <a:ext cx="1879600" cy="2609708"/>
          </a:xfrm>
          <a:prstGeom prst="rect">
            <a:avLst/>
          </a:prstGeom>
          <a:ln>
            <a:solidFill>
              <a:schemeClr val="tx1"/>
            </a:solidFill>
          </a:ln>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lb</a:t>
            </a:r>
            <a:endParaRPr lang="en-US" dirty="0"/>
          </a:p>
          <a:p>
            <a:r>
              <a:rPr lang="en-US" dirty="0" err="1"/>
              <a:t>lh</a:t>
            </a:r>
            <a:endParaRPr lang="en-US" dirty="0"/>
          </a:p>
          <a:p>
            <a:r>
              <a:rPr lang="en-US" dirty="0" err="1"/>
              <a:t>lw</a:t>
            </a:r>
            <a:endParaRPr lang="en-US" dirty="0"/>
          </a:p>
          <a:p>
            <a:r>
              <a:rPr lang="en-US" dirty="0" err="1"/>
              <a:t>ld</a:t>
            </a:r>
            <a:endParaRPr lang="en-US" dirty="0"/>
          </a:p>
          <a:p>
            <a:r>
              <a:rPr lang="en-US" dirty="0" err="1"/>
              <a:t>sb</a:t>
            </a:r>
            <a:endParaRPr lang="en-US" dirty="0"/>
          </a:p>
          <a:p>
            <a:r>
              <a:rPr lang="en-US" dirty="0" err="1"/>
              <a:t>sh</a:t>
            </a:r>
            <a:endParaRPr lang="en-US" dirty="0"/>
          </a:p>
          <a:p>
            <a:r>
              <a:rPr lang="en-US" dirty="0" err="1"/>
              <a:t>sw</a:t>
            </a:r>
            <a:endParaRPr lang="en-US" dirty="0"/>
          </a:p>
          <a:p>
            <a:r>
              <a:rPr lang="en-US" dirty="0" err="1"/>
              <a:t>sd</a:t>
            </a:r>
            <a:endParaRPr lang="en-US" dirty="0"/>
          </a:p>
        </p:txBody>
      </p:sp>
      <p:sp>
        <p:nvSpPr>
          <p:cNvPr id="10" name="Content Placeholder 5">
            <a:extLst>
              <a:ext uri="{FF2B5EF4-FFF2-40B4-BE49-F238E27FC236}">
                <a16:creationId xmlns:a16="http://schemas.microsoft.com/office/drawing/2014/main" id="{D38AF34D-CD91-F947-9B19-ED5434E1BA16}"/>
              </a:ext>
            </a:extLst>
          </p:cNvPr>
          <p:cNvSpPr txBox="1">
            <a:spLocks/>
          </p:cNvSpPr>
          <p:nvPr/>
        </p:nvSpPr>
        <p:spPr>
          <a:xfrm>
            <a:off x="3238500" y="3135384"/>
            <a:ext cx="1879600" cy="2609708"/>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err="1"/>
              <a:t>lbu</a:t>
            </a:r>
            <a:endParaRPr lang="en-US" sz="1800" dirty="0"/>
          </a:p>
          <a:p>
            <a:r>
              <a:rPr lang="en-US" sz="1800" dirty="0" err="1"/>
              <a:t>lhu</a:t>
            </a:r>
            <a:endParaRPr lang="en-US" sz="1800" dirty="0"/>
          </a:p>
          <a:p>
            <a:r>
              <a:rPr lang="en-US" sz="1800" dirty="0" err="1"/>
              <a:t>lwu</a:t>
            </a:r>
            <a:endParaRPr lang="en-US" sz="1800" dirty="0"/>
          </a:p>
          <a:p>
            <a:r>
              <a:rPr lang="en-US" sz="1800" dirty="0" err="1"/>
              <a:t>sbu</a:t>
            </a:r>
            <a:endParaRPr lang="en-US" sz="1800" dirty="0"/>
          </a:p>
          <a:p>
            <a:r>
              <a:rPr lang="en-US" sz="1800" dirty="0" err="1"/>
              <a:t>shu</a:t>
            </a:r>
            <a:endParaRPr lang="en-US" sz="1800" dirty="0"/>
          </a:p>
          <a:p>
            <a:r>
              <a:rPr lang="en-US" sz="1800" dirty="0" err="1"/>
              <a:t>swu</a:t>
            </a:r>
            <a:endParaRPr lang="en-US" sz="1800" dirty="0"/>
          </a:p>
        </p:txBody>
      </p:sp>
    </p:spTree>
    <p:extLst>
      <p:ext uri="{BB962C8B-B14F-4D97-AF65-F5344CB8AC3E}">
        <p14:creationId xmlns:p14="http://schemas.microsoft.com/office/powerpoint/2010/main" val="346653142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6: Implement the logical NOT instruction</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a:bodyPr>
          <a:lstStyle/>
          <a:p>
            <a:r>
              <a:rPr lang="en-US" dirty="0"/>
              <a:t>Using the same techniques, we can now implement the logical NOT instruction</a:t>
            </a:r>
          </a:p>
          <a:p>
            <a:pPr lvl="1"/>
            <a:r>
              <a:rPr lang="en-US" dirty="0"/>
              <a:t>Two operand instruction</a:t>
            </a:r>
          </a:p>
          <a:p>
            <a:pPr lvl="1"/>
            <a:r>
              <a:rPr lang="en-US" dirty="0"/>
              <a:t>Utilizes the NOT intrinsic to implement the only valid input argument</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/LEVEL2/Step6</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407070" y="2968107"/>
            <a:ext cx="5347503" cy="921786"/>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r>
              <a:rPr lang="en-US" dirty="0">
                <a:solidFill>
                  <a:schemeClr val="tx1"/>
                </a:solidFill>
              </a:rPr>
              <a:t>not: </a:t>
            </a:r>
            <a:r>
              <a:rPr lang="en-US" dirty="0" err="1">
                <a:solidFill>
                  <a:schemeClr val="tx1"/>
                </a:solidFill>
              </a:rPr>
              <a:t>rt</a:t>
            </a:r>
            <a:r>
              <a:rPr lang="en-US" dirty="0">
                <a:solidFill>
                  <a:schemeClr val="tx1"/>
                </a:solidFill>
              </a:rPr>
              <a:t> = NOT(</a:t>
            </a:r>
            <a:r>
              <a:rPr lang="en-US" dirty="0" err="1">
                <a:solidFill>
                  <a:schemeClr val="tx1"/>
                </a:solidFill>
              </a:rPr>
              <a:t>ra</a:t>
            </a:r>
            <a:r>
              <a:rPr lang="en-US" dirty="0">
                <a:solidFill>
                  <a:schemeClr val="tx1"/>
                </a:solidFill>
              </a:rPr>
              <a:t>)</a:t>
            </a: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185474067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7: Implement the branch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2174875"/>
          </a:xfrm>
        </p:spPr>
        <p:txBody>
          <a:bodyPr>
            <a:normAutofit fontScale="77500" lnSpcReduction="20000"/>
          </a:bodyPr>
          <a:lstStyle/>
          <a:p>
            <a:r>
              <a:rPr lang="en-US" dirty="0"/>
              <a:t>Using the same techniques, we can now implement the branch instructions</a:t>
            </a:r>
          </a:p>
          <a:p>
            <a:r>
              <a:rPr lang="en-US" dirty="0"/>
              <a:t>These are unique in that they utilize mixtures of explicit registers (pc, </a:t>
            </a:r>
            <a:r>
              <a:rPr lang="en-US" dirty="0" err="1"/>
              <a:t>rp</a:t>
            </a:r>
            <a:r>
              <a:rPr lang="en-US" dirty="0"/>
              <a:t>) as well as register inputs from the instruction payload</a:t>
            </a:r>
          </a:p>
          <a:p>
            <a:pPr lvl="1"/>
            <a:r>
              <a:rPr lang="en-US" dirty="0"/>
              <a:t>We also utilize if/else expressions for conditional branches</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/LEVEL2/Step7</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495970" y="2157070"/>
            <a:ext cx="5347503" cy="25558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r>
              <a:rPr lang="en-US" dirty="0">
                <a:solidFill>
                  <a:schemeClr val="tx1"/>
                </a:solidFill>
              </a:rPr>
              <a:t>bra: pc = </a:t>
            </a:r>
            <a:r>
              <a:rPr lang="en-US" dirty="0" err="1">
                <a:solidFill>
                  <a:schemeClr val="tx1"/>
                </a:solidFill>
              </a:rPr>
              <a:t>rt</a:t>
            </a:r>
            <a:endParaRPr lang="en-US" dirty="0">
              <a:solidFill>
                <a:schemeClr val="tx1"/>
              </a:solidFill>
            </a:endParaRPr>
          </a:p>
          <a:p>
            <a:endParaRPr lang="en-US" dirty="0">
              <a:solidFill>
                <a:schemeClr val="tx1"/>
              </a:solidFill>
            </a:endParaRPr>
          </a:p>
          <a:p>
            <a:r>
              <a:rPr lang="en-US" dirty="0" err="1">
                <a:solidFill>
                  <a:schemeClr val="tx1"/>
                </a:solidFill>
              </a:rPr>
              <a:t>br</a:t>
            </a:r>
            <a:r>
              <a:rPr lang="en-US" dirty="0">
                <a:solidFill>
                  <a:schemeClr val="tx1"/>
                </a:solidFill>
              </a:rPr>
              <a:t>: pc = pc + r)</a:t>
            </a:r>
          </a:p>
          <a:p>
            <a:endParaRPr lang="en-US" dirty="0">
              <a:solidFill>
                <a:schemeClr val="tx1"/>
              </a:solidFill>
            </a:endParaRPr>
          </a:p>
          <a:p>
            <a:r>
              <a:rPr lang="en-US" dirty="0" err="1">
                <a:solidFill>
                  <a:schemeClr val="tx1"/>
                </a:solidFill>
              </a:rPr>
              <a:t>brac</a:t>
            </a:r>
            <a:r>
              <a:rPr lang="en-US" dirty="0">
                <a:solidFill>
                  <a:schemeClr val="tx1"/>
                </a:solidFill>
              </a:rPr>
              <a:t>: if( </a:t>
            </a:r>
            <a:r>
              <a:rPr lang="en-US" dirty="0" err="1">
                <a:solidFill>
                  <a:schemeClr val="tx1"/>
                </a:solidFill>
              </a:rPr>
              <a:t>ra</a:t>
            </a:r>
            <a:r>
              <a:rPr lang="en-US" dirty="0">
                <a:solidFill>
                  <a:schemeClr val="tx1"/>
                </a:solidFill>
              </a:rPr>
              <a:t> == </a:t>
            </a:r>
            <a:r>
              <a:rPr lang="en-US" dirty="0" err="1">
                <a:solidFill>
                  <a:schemeClr val="tx1"/>
                </a:solidFill>
              </a:rPr>
              <a:t>rb</a:t>
            </a:r>
            <a:r>
              <a:rPr lang="en-US" dirty="0">
                <a:solidFill>
                  <a:schemeClr val="tx1"/>
                </a:solidFill>
              </a:rPr>
              <a:t> ){ pc = </a:t>
            </a:r>
            <a:r>
              <a:rPr lang="en-US" dirty="0" err="1">
                <a:solidFill>
                  <a:schemeClr val="tx1"/>
                </a:solidFill>
              </a:rPr>
              <a:t>rt</a:t>
            </a:r>
            <a:r>
              <a:rPr lang="en-US" dirty="0">
                <a:solidFill>
                  <a:schemeClr val="tx1"/>
                </a:solidFill>
              </a:rPr>
              <a:t> }else{ pc = pc + 4 }</a:t>
            </a:r>
          </a:p>
          <a:p>
            <a:endParaRPr lang="en-US" dirty="0">
              <a:solidFill>
                <a:schemeClr val="tx1"/>
              </a:solidFill>
            </a:endParaRPr>
          </a:p>
          <a:p>
            <a:r>
              <a:rPr lang="en-US" dirty="0" err="1">
                <a:solidFill>
                  <a:schemeClr val="tx1"/>
                </a:solidFill>
              </a:rPr>
              <a:t>brc</a:t>
            </a:r>
            <a:r>
              <a:rPr lang="en-US" dirty="0">
                <a:solidFill>
                  <a:schemeClr val="tx1"/>
                </a:solidFill>
              </a:rPr>
              <a:t>: if( </a:t>
            </a:r>
            <a:r>
              <a:rPr lang="en-US" dirty="0" err="1">
                <a:solidFill>
                  <a:schemeClr val="tx1"/>
                </a:solidFill>
              </a:rPr>
              <a:t>ra</a:t>
            </a:r>
            <a:r>
              <a:rPr lang="en-US" dirty="0">
                <a:solidFill>
                  <a:schemeClr val="tx1"/>
                </a:solidFill>
              </a:rPr>
              <a:t> == </a:t>
            </a:r>
            <a:r>
              <a:rPr lang="en-US" dirty="0" err="1">
                <a:solidFill>
                  <a:schemeClr val="tx1"/>
                </a:solidFill>
              </a:rPr>
              <a:t>rb</a:t>
            </a:r>
            <a:r>
              <a:rPr lang="en-US" dirty="0">
                <a:solidFill>
                  <a:schemeClr val="tx1"/>
                </a:solidFill>
              </a:rPr>
              <a:t> ){ pc = pc + </a:t>
            </a:r>
            <a:r>
              <a:rPr lang="en-US" dirty="0" err="1">
                <a:solidFill>
                  <a:schemeClr val="tx1"/>
                </a:solidFill>
              </a:rPr>
              <a:t>rt</a:t>
            </a:r>
            <a:r>
              <a:rPr lang="en-US" dirty="0">
                <a:solidFill>
                  <a:schemeClr val="tx1"/>
                </a:solidFill>
              </a:rPr>
              <a:t> }else{ pc = pc + 4 }</a:t>
            </a:r>
          </a:p>
          <a:p>
            <a:endParaRPr lang="en-US" dirty="0">
              <a:solidFill>
                <a:schemeClr val="tx1"/>
              </a:solidFill>
            </a:endParaRPr>
          </a:p>
          <a:p>
            <a:endParaRPr lang="en-US" dirty="0">
              <a:solidFill>
                <a:schemeClr val="tx1"/>
              </a:solidFill>
            </a:endParaRPr>
          </a:p>
        </p:txBody>
      </p:sp>
      <p:sp>
        <p:nvSpPr>
          <p:cNvPr id="9" name="Content Placeholder 5">
            <a:extLst>
              <a:ext uri="{FF2B5EF4-FFF2-40B4-BE49-F238E27FC236}">
                <a16:creationId xmlns:a16="http://schemas.microsoft.com/office/drawing/2014/main" id="{CC648551-330B-AF45-8A99-379914AE5E63}"/>
              </a:ext>
            </a:extLst>
          </p:cNvPr>
          <p:cNvSpPr txBox="1">
            <a:spLocks/>
          </p:cNvSpPr>
          <p:nvPr/>
        </p:nvSpPr>
        <p:spPr>
          <a:xfrm>
            <a:off x="2349500" y="3930993"/>
            <a:ext cx="1689100" cy="1920875"/>
          </a:xfrm>
          <a:prstGeom prst="rect">
            <a:avLst/>
          </a:prstGeom>
          <a:ln>
            <a:solidFill>
              <a:schemeClr val="tx1"/>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bra</a:t>
            </a:r>
          </a:p>
          <a:p>
            <a:r>
              <a:rPr lang="en-US" dirty="0" err="1"/>
              <a:t>br</a:t>
            </a:r>
            <a:endParaRPr lang="en-US" dirty="0"/>
          </a:p>
          <a:p>
            <a:r>
              <a:rPr lang="en-US" dirty="0" err="1"/>
              <a:t>brac</a:t>
            </a:r>
            <a:endParaRPr lang="en-US" dirty="0"/>
          </a:p>
          <a:p>
            <a:r>
              <a:rPr lang="en-US" dirty="0" err="1"/>
              <a:t>brc</a:t>
            </a:r>
            <a:endParaRPr lang="en-US" dirty="0"/>
          </a:p>
        </p:txBody>
      </p:sp>
    </p:spTree>
    <p:extLst>
      <p:ext uri="{BB962C8B-B14F-4D97-AF65-F5344CB8AC3E}">
        <p14:creationId xmlns:p14="http://schemas.microsoft.com/office/powerpoint/2010/main" val="2356056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01168" y="2260469"/>
            <a:ext cx="2021078" cy="1529293"/>
          </a:xfrm>
          <a:prstGeom prst="rect">
            <a:avLst/>
          </a:prstGeom>
        </p:spPr>
      </p:pic>
      <p:sp>
        <p:nvSpPr>
          <p:cNvPr id="7" name="Rectangle 6"/>
          <p:cNvSpPr/>
          <p:nvPr/>
        </p:nvSpPr>
        <p:spPr>
          <a:xfrm>
            <a:off x="201168" y="3957804"/>
            <a:ext cx="2011680" cy="129484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CGCLI</a:t>
            </a:r>
          </a:p>
          <a:p>
            <a:pPr algn="ctr"/>
            <a:r>
              <a:rPr lang="en-US" dirty="0"/>
              <a:t>Command Line Interface</a:t>
            </a:r>
          </a:p>
        </p:txBody>
      </p:sp>
      <p:sp>
        <p:nvSpPr>
          <p:cNvPr id="10" name="TextBox 9"/>
          <p:cNvSpPr txBox="1"/>
          <p:nvPr/>
        </p:nvSpPr>
        <p:spPr>
          <a:xfrm>
            <a:off x="201168" y="5417236"/>
            <a:ext cx="2011680" cy="369332"/>
          </a:xfrm>
          <a:prstGeom prst="rect">
            <a:avLst/>
          </a:prstGeom>
          <a:noFill/>
        </p:spPr>
        <p:txBody>
          <a:bodyPr wrap="square" rtlCol="0">
            <a:spAutoFit/>
          </a:bodyPr>
          <a:lstStyle/>
          <a:p>
            <a:pPr algn="ctr"/>
            <a:r>
              <a:rPr lang="en-US" b="1" i="1" dirty="0"/>
              <a:t>User Interfaces</a:t>
            </a:r>
          </a:p>
        </p:txBody>
      </p:sp>
      <p:sp>
        <p:nvSpPr>
          <p:cNvPr id="11" name="Rectangle 10"/>
          <p:cNvSpPr/>
          <p:nvPr/>
        </p:nvSpPr>
        <p:spPr>
          <a:xfrm>
            <a:off x="4157472" y="1990892"/>
            <a:ext cx="1853309" cy="1966912"/>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err="1"/>
              <a:t>CoreGen</a:t>
            </a:r>
            <a:r>
              <a:rPr lang="en-US" dirty="0"/>
              <a:t> Infrastructure</a:t>
            </a:r>
          </a:p>
        </p:txBody>
      </p:sp>
      <p:sp>
        <p:nvSpPr>
          <p:cNvPr id="12" name="Rectangle 11"/>
          <p:cNvSpPr/>
          <p:nvPr/>
        </p:nvSpPr>
        <p:spPr>
          <a:xfrm>
            <a:off x="6351751" y="20304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4" name="Rectangle 13"/>
          <p:cNvSpPr/>
          <p:nvPr/>
        </p:nvSpPr>
        <p:spPr>
          <a:xfrm>
            <a:off x="6504151" y="21828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5" name="Rectangle 14"/>
          <p:cNvSpPr/>
          <p:nvPr/>
        </p:nvSpPr>
        <p:spPr>
          <a:xfrm>
            <a:off x="6656551" y="23352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6" name="Rectangle 15"/>
          <p:cNvSpPr/>
          <p:nvPr/>
        </p:nvSpPr>
        <p:spPr>
          <a:xfrm>
            <a:off x="6808951" y="24876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7" name="Rectangle 16"/>
          <p:cNvSpPr/>
          <p:nvPr/>
        </p:nvSpPr>
        <p:spPr>
          <a:xfrm>
            <a:off x="6961351" y="26400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8" name="Rectangle 17"/>
          <p:cNvSpPr/>
          <p:nvPr/>
        </p:nvSpPr>
        <p:spPr>
          <a:xfrm>
            <a:off x="7113751" y="27924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9" name="Rectangle 18"/>
          <p:cNvSpPr/>
          <p:nvPr/>
        </p:nvSpPr>
        <p:spPr>
          <a:xfrm>
            <a:off x="4157472" y="4678022"/>
            <a:ext cx="1853309" cy="87482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StoneCutter</a:t>
            </a:r>
            <a:r>
              <a:rPr lang="en-US" dirty="0"/>
              <a:t> Compiler</a:t>
            </a:r>
          </a:p>
        </p:txBody>
      </p:sp>
      <p:sp>
        <p:nvSpPr>
          <p:cNvPr id="20" name="Rectangle 19"/>
          <p:cNvSpPr/>
          <p:nvPr/>
        </p:nvSpPr>
        <p:spPr>
          <a:xfrm>
            <a:off x="6351751" y="45886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1" name="Rectangle 20"/>
          <p:cNvSpPr/>
          <p:nvPr/>
        </p:nvSpPr>
        <p:spPr>
          <a:xfrm>
            <a:off x="6504151" y="47410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2" name="Rectangle 21"/>
          <p:cNvSpPr/>
          <p:nvPr/>
        </p:nvSpPr>
        <p:spPr>
          <a:xfrm>
            <a:off x="6656551" y="48934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3" name="Rectangle 22"/>
          <p:cNvSpPr/>
          <p:nvPr/>
        </p:nvSpPr>
        <p:spPr>
          <a:xfrm>
            <a:off x="6808951" y="50458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4" name="Rectangle 23"/>
          <p:cNvSpPr/>
          <p:nvPr/>
        </p:nvSpPr>
        <p:spPr>
          <a:xfrm>
            <a:off x="6961351" y="51982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5" name="Rectangle 24"/>
          <p:cNvSpPr/>
          <p:nvPr/>
        </p:nvSpPr>
        <p:spPr>
          <a:xfrm>
            <a:off x="7113751" y="53506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cxnSp>
        <p:nvCxnSpPr>
          <p:cNvPr id="27" name="Straight Arrow Connector 26"/>
          <p:cNvCxnSpPr>
            <a:cxnSpLocks/>
            <a:stCxn id="11" idx="2"/>
            <a:endCxn id="19" idx="0"/>
          </p:cNvCxnSpPr>
          <p:nvPr/>
        </p:nvCxnSpPr>
        <p:spPr>
          <a:xfrm>
            <a:off x="5084127" y="3957804"/>
            <a:ext cx="0" cy="720218"/>
          </a:xfrm>
          <a:prstGeom prst="straightConnector1">
            <a:avLst/>
          </a:prstGeom>
          <a:ln w="38100">
            <a:solidFill>
              <a:schemeClr val="tx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cxnSpLocks/>
            <a:stCxn id="15" idx="1"/>
            <a:endCxn id="11" idx="3"/>
          </p:cNvCxnSpPr>
          <p:nvPr/>
        </p:nvCxnSpPr>
        <p:spPr>
          <a:xfrm flipH="1" flipV="1">
            <a:off x="6010781" y="2974348"/>
            <a:ext cx="645770" cy="8351"/>
          </a:xfrm>
          <a:prstGeom prst="straightConnector1">
            <a:avLst/>
          </a:prstGeom>
          <a:ln w="38100">
            <a:solidFill>
              <a:schemeClr val="tx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cxnSpLocks/>
            <a:stCxn id="22" idx="1"/>
            <a:endCxn id="19" idx="3"/>
          </p:cNvCxnSpPr>
          <p:nvPr/>
        </p:nvCxnSpPr>
        <p:spPr>
          <a:xfrm flipH="1" flipV="1">
            <a:off x="6010781" y="5115435"/>
            <a:ext cx="645770" cy="6565"/>
          </a:xfrm>
          <a:prstGeom prst="straightConnector1">
            <a:avLst/>
          </a:prstGeom>
          <a:ln w="38100">
            <a:solidFill>
              <a:schemeClr val="tx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9703306" y="4117101"/>
            <a:ext cx="1243583" cy="6096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err="1"/>
              <a:t>CodeGen</a:t>
            </a:r>
            <a:endParaRPr lang="en-US" sz="1600" dirty="0"/>
          </a:p>
        </p:txBody>
      </p:sp>
      <p:sp>
        <p:nvSpPr>
          <p:cNvPr id="40" name="Rectangle 39"/>
          <p:cNvSpPr/>
          <p:nvPr/>
        </p:nvSpPr>
        <p:spPr>
          <a:xfrm>
            <a:off x="9628911" y="3071793"/>
            <a:ext cx="1392374" cy="80767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LLVM Source Compiler</a:t>
            </a:r>
          </a:p>
        </p:txBody>
      </p:sp>
      <p:sp>
        <p:nvSpPr>
          <p:cNvPr id="41" name="Rectangle 40"/>
          <p:cNvSpPr/>
          <p:nvPr/>
        </p:nvSpPr>
        <p:spPr>
          <a:xfrm>
            <a:off x="11077394" y="3071793"/>
            <a:ext cx="1075945" cy="80767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Chisel HDL</a:t>
            </a:r>
          </a:p>
        </p:txBody>
      </p:sp>
      <p:cxnSp>
        <p:nvCxnSpPr>
          <p:cNvPr id="44" name="Straight Arrow Connector 43"/>
          <p:cNvCxnSpPr>
            <a:cxnSpLocks/>
            <a:stCxn id="36" idx="0"/>
            <a:endCxn id="40" idx="2"/>
          </p:cNvCxnSpPr>
          <p:nvPr/>
        </p:nvCxnSpPr>
        <p:spPr>
          <a:xfrm flipV="1">
            <a:off x="10325098" y="3879471"/>
            <a:ext cx="0" cy="237630"/>
          </a:xfrm>
          <a:prstGeom prst="straightConnector1">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6440424" y="5972015"/>
            <a:ext cx="2865120" cy="369332"/>
          </a:xfrm>
          <a:prstGeom prst="rect">
            <a:avLst/>
          </a:prstGeom>
          <a:noFill/>
        </p:spPr>
        <p:txBody>
          <a:bodyPr wrap="square" rtlCol="0">
            <a:spAutoFit/>
          </a:bodyPr>
          <a:lstStyle/>
          <a:p>
            <a:pPr algn="ctr"/>
            <a:r>
              <a:rPr lang="en-US" b="1" i="1" dirty="0"/>
              <a:t>Backend Infrastructure</a:t>
            </a:r>
          </a:p>
        </p:txBody>
      </p:sp>
      <p:sp>
        <p:nvSpPr>
          <p:cNvPr id="51" name="Right Arrow 50"/>
          <p:cNvSpPr/>
          <p:nvPr/>
        </p:nvSpPr>
        <p:spPr>
          <a:xfrm>
            <a:off x="2212848" y="2487679"/>
            <a:ext cx="1944624" cy="95222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52" name="Right Arrow 51"/>
          <p:cNvSpPr/>
          <p:nvPr/>
        </p:nvSpPr>
        <p:spPr>
          <a:xfrm>
            <a:off x="2216659" y="4140799"/>
            <a:ext cx="1944624" cy="95222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50" name="Rectangle 49"/>
          <p:cNvSpPr/>
          <p:nvPr/>
        </p:nvSpPr>
        <p:spPr>
          <a:xfrm>
            <a:off x="2746887" y="1992658"/>
            <a:ext cx="749044" cy="356018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b="1" i="1" dirty="0"/>
              <a:t>YAML</a:t>
            </a:r>
          </a:p>
          <a:p>
            <a:pPr algn="ctr"/>
            <a:r>
              <a:rPr lang="en-US" sz="1600" b="1" i="1" dirty="0"/>
              <a:t>IR</a:t>
            </a:r>
          </a:p>
        </p:txBody>
      </p:sp>
      <p:cxnSp>
        <p:nvCxnSpPr>
          <p:cNvPr id="48" name="Elbow Connector 47">
            <a:extLst>
              <a:ext uri="{FF2B5EF4-FFF2-40B4-BE49-F238E27FC236}">
                <a16:creationId xmlns:a16="http://schemas.microsoft.com/office/drawing/2014/main" id="{D73DBEF9-F2B0-C24C-8E45-C41F803694C5}"/>
              </a:ext>
            </a:extLst>
          </p:cNvPr>
          <p:cNvCxnSpPr>
            <a:cxnSpLocks/>
            <a:stCxn id="25" idx="3"/>
            <a:endCxn id="36" idx="2"/>
          </p:cNvCxnSpPr>
          <p:nvPr/>
        </p:nvCxnSpPr>
        <p:spPr>
          <a:xfrm flipV="1">
            <a:off x="9125431" y="4726701"/>
            <a:ext cx="1199667" cy="852499"/>
          </a:xfrm>
          <a:prstGeom prst="bentConnector2">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Elbow Connector 53">
            <a:extLst>
              <a:ext uri="{FF2B5EF4-FFF2-40B4-BE49-F238E27FC236}">
                <a16:creationId xmlns:a16="http://schemas.microsoft.com/office/drawing/2014/main" id="{4DDF0995-DA2F-894A-B08E-6817B17D3CEF}"/>
              </a:ext>
            </a:extLst>
          </p:cNvPr>
          <p:cNvCxnSpPr>
            <a:cxnSpLocks/>
            <a:stCxn id="36" idx="3"/>
            <a:endCxn id="41" idx="2"/>
          </p:cNvCxnSpPr>
          <p:nvPr/>
        </p:nvCxnSpPr>
        <p:spPr>
          <a:xfrm flipV="1">
            <a:off x="10946889" y="3879471"/>
            <a:ext cx="668478" cy="542430"/>
          </a:xfrm>
          <a:prstGeom prst="bentConnector2">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61">
            <a:extLst>
              <a:ext uri="{FF2B5EF4-FFF2-40B4-BE49-F238E27FC236}">
                <a16:creationId xmlns:a16="http://schemas.microsoft.com/office/drawing/2014/main" id="{9FD3E264-DB5B-A049-81B2-7EA0A2473BA0}"/>
              </a:ext>
            </a:extLst>
          </p:cNvPr>
          <p:cNvCxnSpPr>
            <a:cxnSpLocks/>
            <a:stCxn id="18" idx="3"/>
            <a:endCxn id="36" idx="1"/>
          </p:cNvCxnSpPr>
          <p:nvPr/>
        </p:nvCxnSpPr>
        <p:spPr>
          <a:xfrm>
            <a:off x="9125431" y="3439899"/>
            <a:ext cx="577875" cy="982002"/>
          </a:xfrm>
          <a:prstGeom prst="bentConnector3">
            <a:avLst/>
          </a:prstGeom>
          <a:ln w="38100">
            <a:solidFill>
              <a:schemeClr val="tx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0195C46E-BD64-344F-8D7F-C2FA9406989A}"/>
              </a:ext>
            </a:extLst>
          </p:cNvPr>
          <p:cNvSpPr/>
          <p:nvPr/>
        </p:nvSpPr>
        <p:spPr>
          <a:xfrm>
            <a:off x="9875403" y="1779040"/>
            <a:ext cx="1075945" cy="80767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Verilog</a:t>
            </a:r>
          </a:p>
        </p:txBody>
      </p:sp>
      <p:sp>
        <p:nvSpPr>
          <p:cNvPr id="71" name="Rectangle 70">
            <a:extLst>
              <a:ext uri="{FF2B5EF4-FFF2-40B4-BE49-F238E27FC236}">
                <a16:creationId xmlns:a16="http://schemas.microsoft.com/office/drawing/2014/main" id="{F8ACF3DA-C8A2-EC4E-A18B-F3494B52075A}"/>
              </a:ext>
            </a:extLst>
          </p:cNvPr>
          <p:cNvSpPr/>
          <p:nvPr/>
        </p:nvSpPr>
        <p:spPr>
          <a:xfrm>
            <a:off x="112297" y="2182879"/>
            <a:ext cx="2191866" cy="3234357"/>
          </a:xfrm>
          <a:prstGeom prst="rect">
            <a:avLst/>
          </a:prstGeom>
          <a:noFill/>
          <a:ln w="28575">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11652BC0-CF0C-8143-9218-D7D446C527DF}"/>
              </a:ext>
            </a:extLst>
          </p:cNvPr>
          <p:cNvSpPr/>
          <p:nvPr/>
        </p:nvSpPr>
        <p:spPr>
          <a:xfrm>
            <a:off x="3951659" y="1860722"/>
            <a:ext cx="5621143" cy="4111293"/>
          </a:xfrm>
          <a:prstGeom prst="rect">
            <a:avLst/>
          </a:prstGeom>
          <a:noFill/>
          <a:ln w="28575">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F9BC450-0004-6348-AE59-78D0FBC107DE}"/>
              </a:ext>
            </a:extLst>
          </p:cNvPr>
          <p:cNvSpPr/>
          <p:nvPr/>
        </p:nvSpPr>
        <p:spPr>
          <a:xfrm>
            <a:off x="9567112" y="4064323"/>
            <a:ext cx="1454174" cy="1907692"/>
          </a:xfrm>
          <a:prstGeom prst="rect">
            <a:avLst/>
          </a:prstGeom>
          <a:noFill/>
          <a:ln w="28575">
            <a:solidFill>
              <a:schemeClr val="tx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a:extLst>
              <a:ext uri="{FF2B5EF4-FFF2-40B4-BE49-F238E27FC236}">
                <a16:creationId xmlns:a16="http://schemas.microsoft.com/office/drawing/2014/main" id="{74348D31-5E9D-B947-9D0F-3A4F88B597F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276076" y="2759569"/>
            <a:ext cx="1610859" cy="995350"/>
          </a:xfrm>
          <a:prstGeom prst="rect">
            <a:avLst/>
          </a:prstGeom>
        </p:spPr>
      </p:pic>
      <p:sp>
        <p:nvSpPr>
          <p:cNvPr id="43" name="Rectangle 42">
            <a:extLst>
              <a:ext uri="{FF2B5EF4-FFF2-40B4-BE49-F238E27FC236}">
                <a16:creationId xmlns:a16="http://schemas.microsoft.com/office/drawing/2014/main" id="{48083E9C-4724-3F40-B7BA-F5C90DE8CFFA}"/>
              </a:ext>
            </a:extLst>
          </p:cNvPr>
          <p:cNvSpPr/>
          <p:nvPr/>
        </p:nvSpPr>
        <p:spPr>
          <a:xfrm>
            <a:off x="11069540" y="1779040"/>
            <a:ext cx="1075945" cy="80767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C++ Cycle Sim</a:t>
            </a:r>
          </a:p>
        </p:txBody>
      </p:sp>
      <p:cxnSp>
        <p:nvCxnSpPr>
          <p:cNvPr id="45" name="Straight Arrow Connector 44">
            <a:extLst>
              <a:ext uri="{FF2B5EF4-FFF2-40B4-BE49-F238E27FC236}">
                <a16:creationId xmlns:a16="http://schemas.microsoft.com/office/drawing/2014/main" id="{129BBD2C-1C5E-D741-9767-C1B5547910B9}"/>
              </a:ext>
            </a:extLst>
          </p:cNvPr>
          <p:cNvCxnSpPr>
            <a:cxnSpLocks/>
            <a:stCxn id="41" idx="0"/>
            <a:endCxn id="43" idx="2"/>
          </p:cNvCxnSpPr>
          <p:nvPr/>
        </p:nvCxnSpPr>
        <p:spPr>
          <a:xfrm flipH="1" flipV="1">
            <a:off x="11607513" y="2586718"/>
            <a:ext cx="7854" cy="485075"/>
          </a:xfrm>
          <a:prstGeom prst="straightConnector1">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4F6A2C63-0A14-5641-88C8-6798A788851A}"/>
              </a:ext>
            </a:extLst>
          </p:cNvPr>
          <p:cNvCxnSpPr>
            <a:stCxn id="41" idx="0"/>
            <a:endCxn id="67" idx="2"/>
          </p:cNvCxnSpPr>
          <p:nvPr/>
        </p:nvCxnSpPr>
        <p:spPr>
          <a:xfrm rot="16200000" flipV="1">
            <a:off x="10771835" y="2228260"/>
            <a:ext cx="485075" cy="1201991"/>
          </a:xfrm>
          <a:prstGeom prst="bentConnector3">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Title 1">
            <a:extLst>
              <a:ext uri="{FF2B5EF4-FFF2-40B4-BE49-F238E27FC236}">
                <a16:creationId xmlns:a16="http://schemas.microsoft.com/office/drawing/2014/main" id="{8142DEAE-E63D-8C48-B960-E0FF26712C69}"/>
              </a:ext>
            </a:extLst>
          </p:cNvPr>
          <p:cNvSpPr>
            <a:spLocks noGrp="1"/>
          </p:cNvSpPr>
          <p:nvPr>
            <p:ph type="title"/>
          </p:nvPr>
        </p:nvSpPr>
        <p:spPr>
          <a:xfrm>
            <a:off x="838200" y="365125"/>
            <a:ext cx="10515600" cy="1325563"/>
          </a:xfrm>
        </p:spPr>
        <p:txBody>
          <a:bodyPr/>
          <a:lstStyle/>
          <a:p>
            <a:r>
              <a:rPr lang="en-US" dirty="0"/>
              <a:t>System Architect Infrastructure</a:t>
            </a:r>
          </a:p>
        </p:txBody>
      </p:sp>
      <p:sp>
        <p:nvSpPr>
          <p:cNvPr id="47" name="Footer Placeholder 3">
            <a:extLst>
              <a:ext uri="{FF2B5EF4-FFF2-40B4-BE49-F238E27FC236}">
                <a16:creationId xmlns:a16="http://schemas.microsoft.com/office/drawing/2014/main" id="{364C2E9C-B1A5-814E-9F1A-F16F447C1D8F}"/>
              </a:ext>
            </a:extLst>
          </p:cNvPr>
          <p:cNvSpPr>
            <a:spLocks noGrp="1"/>
          </p:cNvSpPr>
          <p:nvPr>
            <p:ph type="ftr" sz="quarter" idx="11"/>
          </p:nvPr>
        </p:nvSpPr>
        <p:spPr>
          <a:xfrm>
            <a:off x="4038600" y="6356350"/>
            <a:ext cx="4114800" cy="365125"/>
          </a:xfrm>
        </p:spPr>
        <p:txBody>
          <a:bodyPr/>
          <a:lstStyle/>
          <a:p>
            <a:r>
              <a:rPr lang="en-US" dirty="0"/>
              <a:t>Tactical Computing Laboratories</a:t>
            </a:r>
          </a:p>
        </p:txBody>
      </p:sp>
      <p:sp>
        <p:nvSpPr>
          <p:cNvPr id="2" name="Oval 1">
            <a:extLst>
              <a:ext uri="{FF2B5EF4-FFF2-40B4-BE49-F238E27FC236}">
                <a16:creationId xmlns:a16="http://schemas.microsoft.com/office/drawing/2014/main" id="{5B6BF105-7A77-0F4A-B1C1-F8F22C91470B}"/>
              </a:ext>
            </a:extLst>
          </p:cNvPr>
          <p:cNvSpPr/>
          <p:nvPr/>
        </p:nvSpPr>
        <p:spPr>
          <a:xfrm>
            <a:off x="3816626" y="4293704"/>
            <a:ext cx="5615609" cy="2047643"/>
          </a:xfrm>
          <a:prstGeom prst="ellipse">
            <a:avLst/>
          </a:prstGeom>
          <a:noFill/>
          <a:ln w="57150">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7CA0960-89F3-8A41-B549-4E9F52FA76F0}"/>
              </a:ext>
            </a:extLst>
          </p:cNvPr>
          <p:cNvSpPr txBox="1"/>
          <p:nvPr/>
        </p:nvSpPr>
        <p:spPr>
          <a:xfrm>
            <a:off x="1570383" y="6133482"/>
            <a:ext cx="3237845" cy="369332"/>
          </a:xfrm>
          <a:prstGeom prst="rect">
            <a:avLst/>
          </a:prstGeom>
          <a:noFill/>
        </p:spPr>
        <p:txBody>
          <a:bodyPr wrap="square" rtlCol="0">
            <a:spAutoFit/>
          </a:bodyPr>
          <a:lstStyle/>
          <a:p>
            <a:r>
              <a:rPr lang="en-US" b="1" dirty="0">
                <a:solidFill>
                  <a:srgbClr val="FF0000"/>
                </a:solidFill>
              </a:rPr>
              <a:t>This is where </a:t>
            </a:r>
            <a:r>
              <a:rPr lang="en-US" b="1" dirty="0" err="1">
                <a:solidFill>
                  <a:srgbClr val="FF0000"/>
                </a:solidFill>
              </a:rPr>
              <a:t>StoneCutter</a:t>
            </a:r>
            <a:r>
              <a:rPr lang="en-US" b="1" dirty="0">
                <a:solidFill>
                  <a:srgbClr val="FF0000"/>
                </a:solidFill>
              </a:rPr>
              <a:t> fits</a:t>
            </a:r>
          </a:p>
        </p:txBody>
      </p:sp>
    </p:spTree>
    <p:extLst>
      <p:ext uri="{BB962C8B-B14F-4D97-AF65-F5344CB8AC3E}">
        <p14:creationId xmlns:p14="http://schemas.microsoft.com/office/powerpoint/2010/main" val="371506844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8: Implement the control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a:bodyPr>
          <a:lstStyle/>
          <a:p>
            <a:r>
              <a:rPr lang="en-US" dirty="0"/>
              <a:t>Using the same techniques, implement our move to/from control instructions</a:t>
            </a:r>
          </a:p>
          <a:p>
            <a:r>
              <a:rPr lang="en-US" dirty="0"/>
              <a:t>Note that we utilize the traditional RISC method of doing so: add pipeline</a:t>
            </a:r>
          </a:p>
          <a:p>
            <a:r>
              <a:rPr lang="en-US" dirty="0"/>
              <a:t>Instructions</a:t>
            </a:r>
          </a:p>
          <a:p>
            <a:pPr lvl="1"/>
            <a:r>
              <a:rPr lang="en-US" dirty="0" err="1"/>
              <a:t>ladd</a:t>
            </a:r>
            <a:endParaRPr lang="en-US" dirty="0"/>
          </a:p>
          <a:p>
            <a:pPr lvl="1"/>
            <a:r>
              <a:rPr lang="en-US" dirty="0" err="1"/>
              <a:t>cadd</a:t>
            </a:r>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/LEVEL2/Step8</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457870" y="2469426"/>
            <a:ext cx="5347503" cy="19191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endParaRPr lang="en-US" dirty="0">
              <a:solidFill>
                <a:schemeClr val="tx1"/>
              </a:solidFill>
            </a:endParaRPr>
          </a:p>
          <a:p>
            <a:r>
              <a:rPr lang="en-US" dirty="0" err="1">
                <a:solidFill>
                  <a:schemeClr val="tx1"/>
                </a:solidFill>
              </a:rPr>
              <a:t>ladd</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endParaRPr lang="en-US" dirty="0">
              <a:solidFill>
                <a:schemeClr val="tx1"/>
              </a:solidFill>
            </a:endParaRPr>
          </a:p>
          <a:p>
            <a:r>
              <a:rPr lang="en-US" dirty="0" err="1">
                <a:solidFill>
                  <a:schemeClr val="tx1"/>
                </a:solidFill>
              </a:rPr>
              <a:t>cadd</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81713975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9880600" cy="3950142"/>
          </a:xfrm>
        </p:spPr>
        <p:txBody>
          <a:bodyPr>
            <a:normAutofit/>
          </a:bodyPr>
          <a:lstStyle/>
          <a:p>
            <a:r>
              <a:rPr lang="en-US" dirty="0"/>
              <a:t>Now that we have our entire ISA implementation defined, we must perform two steps to generate the Chisel output</a:t>
            </a:r>
          </a:p>
          <a:p>
            <a:endParaRPr lang="en-US" dirty="0"/>
          </a:p>
          <a:p>
            <a:pPr marL="514350" indent="-514350">
              <a:buFont typeface="+mj-lt"/>
              <a:buAutoNum type="arabicPeriod"/>
            </a:pPr>
            <a:r>
              <a:rPr lang="en-US" dirty="0"/>
              <a:t>Execute the </a:t>
            </a:r>
            <a:r>
              <a:rPr lang="en-US" dirty="0" err="1"/>
              <a:t>CoreGen</a:t>
            </a:r>
            <a:r>
              <a:rPr lang="en-US" dirty="0"/>
              <a:t> code generator to construct the directory structure and our master </a:t>
            </a:r>
            <a:r>
              <a:rPr lang="en-US" dirty="0" err="1"/>
              <a:t>StoneCutter</a:t>
            </a:r>
            <a:r>
              <a:rPr lang="en-US" dirty="0"/>
              <a:t> file</a:t>
            </a:r>
          </a:p>
          <a:p>
            <a:pPr marL="514350" indent="-514350">
              <a:buFont typeface="+mj-lt"/>
              <a:buAutoNum type="arabicPeriod"/>
            </a:pPr>
            <a:r>
              <a:rPr lang="en-US" dirty="0"/>
              <a:t>Compile the </a:t>
            </a:r>
            <a:r>
              <a:rPr lang="en-US" dirty="0" err="1"/>
              <a:t>StoneCutter</a:t>
            </a:r>
            <a:r>
              <a:rPr lang="en-US" dirty="0"/>
              <a:t> master implementation file</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Tree>
    <p:extLst>
      <p:ext uri="{BB962C8B-B14F-4D97-AF65-F5344CB8AC3E}">
        <p14:creationId xmlns:p14="http://schemas.microsoft.com/office/powerpoint/2010/main" val="204013216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473200"/>
            <a:ext cx="5257800" cy="4302567"/>
          </a:xfrm>
        </p:spPr>
        <p:txBody>
          <a:bodyPr>
            <a:normAutofit/>
          </a:bodyPr>
          <a:lstStyle/>
          <a:p>
            <a:r>
              <a:rPr lang="en-US" dirty="0"/>
              <a:t>Ensure that the CGCLI binary is in your path</a:t>
            </a:r>
          </a:p>
          <a:p>
            <a:r>
              <a:rPr lang="en-US" dirty="0"/>
              <a:t>Execute the </a:t>
            </a:r>
            <a:r>
              <a:rPr lang="en-US" dirty="0" err="1"/>
              <a:t>CoreGen</a:t>
            </a:r>
            <a:r>
              <a:rPr lang="en-US" dirty="0"/>
              <a:t> code generator in order to generate the necessary directory structure and the master </a:t>
            </a:r>
            <a:r>
              <a:rPr lang="en-US" dirty="0" err="1"/>
              <a:t>StoneCutter</a:t>
            </a:r>
            <a:r>
              <a:rPr lang="en-US" dirty="0"/>
              <a:t> source file</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1117600" y="5118100"/>
            <a:ext cx="10827473" cy="4840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$&gt; </a:t>
            </a:r>
            <a:r>
              <a:rPr lang="en-US" dirty="0" err="1">
                <a:solidFill>
                  <a:schemeClr val="tx1"/>
                </a:solidFill>
              </a:rPr>
              <a:t>cgcli</a:t>
            </a:r>
            <a:r>
              <a:rPr lang="en-US" dirty="0">
                <a:solidFill>
                  <a:schemeClr val="tx1"/>
                </a:solidFill>
              </a:rPr>
              <a:t> --chisel --</a:t>
            </a:r>
            <a:r>
              <a:rPr lang="en-US" dirty="0" err="1">
                <a:solidFill>
                  <a:schemeClr val="tx1"/>
                </a:solidFill>
              </a:rPr>
              <a:t>ir</a:t>
            </a:r>
            <a:r>
              <a:rPr lang="en-US" dirty="0">
                <a:solidFill>
                  <a:schemeClr val="tx1"/>
                </a:solidFill>
              </a:rPr>
              <a:t> </a:t>
            </a:r>
            <a:r>
              <a:rPr lang="en-US" dirty="0" err="1">
                <a:solidFill>
                  <a:schemeClr val="tx1"/>
                </a:solidFill>
              </a:rPr>
              <a:t>BasicRISC.yaml</a:t>
            </a:r>
            <a:endParaRPr lang="en-US" dirty="0">
              <a:solidFill>
                <a:schemeClr val="tx1"/>
              </a:solidFill>
            </a:endParaRPr>
          </a:p>
          <a:p>
            <a:endParaRPr lang="en-US" dirty="0">
              <a:solidFill>
                <a:schemeClr val="tx1"/>
              </a:solidFill>
            </a:endParaRPr>
          </a:p>
          <a:p>
            <a:endParaRPr lang="en-US" dirty="0">
              <a:solidFill>
                <a:schemeClr val="tx1"/>
              </a:solidFill>
            </a:endParaRPr>
          </a:p>
        </p:txBody>
      </p:sp>
      <p:sp>
        <p:nvSpPr>
          <p:cNvPr id="9" name="Content Placeholder 5">
            <a:extLst>
              <a:ext uri="{FF2B5EF4-FFF2-40B4-BE49-F238E27FC236}">
                <a16:creationId xmlns:a16="http://schemas.microsoft.com/office/drawing/2014/main" id="{B3819078-75D7-F34E-8CFC-B4F40B2EF6A5}"/>
              </a:ext>
            </a:extLst>
          </p:cNvPr>
          <p:cNvSpPr txBox="1">
            <a:spLocks/>
          </p:cNvSpPr>
          <p:nvPr/>
        </p:nvSpPr>
        <p:spPr>
          <a:xfrm>
            <a:off x="6172199" y="1405512"/>
            <a:ext cx="5257800" cy="342476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This will generate the ./</a:t>
            </a:r>
            <a:r>
              <a:rPr lang="en-US" dirty="0" err="1"/>
              <a:t>BasicRISC</a:t>
            </a:r>
            <a:r>
              <a:rPr lang="en-US" dirty="0"/>
              <a:t>/ directory</a:t>
            </a:r>
          </a:p>
          <a:p>
            <a:r>
              <a:rPr lang="en-US" dirty="0"/>
              <a:t>Your </a:t>
            </a:r>
            <a:r>
              <a:rPr lang="en-US" dirty="0" err="1"/>
              <a:t>StoneCutter</a:t>
            </a:r>
            <a:r>
              <a:rPr lang="en-US" dirty="0"/>
              <a:t> source file will reside in ./</a:t>
            </a:r>
            <a:r>
              <a:rPr lang="en-US" dirty="0" err="1"/>
              <a:t>BasicRISC</a:t>
            </a:r>
            <a:r>
              <a:rPr lang="en-US" dirty="0"/>
              <a:t>/RTL/stonecutter/</a:t>
            </a:r>
            <a:r>
              <a:rPr lang="en-US" dirty="0" err="1"/>
              <a:t>BasicRISC.ISA.sc</a:t>
            </a:r>
            <a:endParaRPr lang="en-US" dirty="0"/>
          </a:p>
          <a:p>
            <a:pPr lvl="1"/>
            <a:r>
              <a:rPr lang="en-US" dirty="0"/>
              <a:t>The file name is inherited from the name of the ISA from the YAML input</a:t>
            </a:r>
          </a:p>
        </p:txBody>
      </p:sp>
    </p:spTree>
    <p:extLst>
      <p:ext uri="{BB962C8B-B14F-4D97-AF65-F5344CB8AC3E}">
        <p14:creationId xmlns:p14="http://schemas.microsoft.com/office/powerpoint/2010/main" val="330359467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pic>
        <p:nvPicPr>
          <p:cNvPr id="11" name="Picture 10">
            <a:extLst>
              <a:ext uri="{FF2B5EF4-FFF2-40B4-BE49-F238E27FC236}">
                <a16:creationId xmlns:a16="http://schemas.microsoft.com/office/drawing/2014/main" id="{B825A5F9-B899-8C4C-87A0-C260BBC89768}"/>
              </a:ext>
            </a:extLst>
          </p:cNvPr>
          <p:cNvPicPr>
            <a:picLocks noChangeAspect="1"/>
          </p:cNvPicPr>
          <p:nvPr/>
        </p:nvPicPr>
        <p:blipFill>
          <a:blip r:embed="rId2"/>
          <a:stretch>
            <a:fillRect/>
          </a:stretch>
        </p:blipFill>
        <p:spPr>
          <a:xfrm>
            <a:off x="1908960" y="1213626"/>
            <a:ext cx="8374079" cy="5507849"/>
          </a:xfrm>
          <a:prstGeom prst="rect">
            <a:avLst/>
          </a:prstGeom>
        </p:spPr>
      </p:pic>
      <p:cxnSp>
        <p:nvCxnSpPr>
          <p:cNvPr id="13" name="Straight Arrow Connector 12">
            <a:extLst>
              <a:ext uri="{FF2B5EF4-FFF2-40B4-BE49-F238E27FC236}">
                <a16:creationId xmlns:a16="http://schemas.microsoft.com/office/drawing/2014/main" id="{4B8B01D2-4690-954B-81E3-EE0D2D6E2499}"/>
              </a:ext>
            </a:extLst>
          </p:cNvPr>
          <p:cNvCxnSpPr>
            <a:cxnSpLocks/>
          </p:cNvCxnSpPr>
          <p:nvPr/>
        </p:nvCxnSpPr>
        <p:spPr>
          <a:xfrm flipH="1">
            <a:off x="7912100" y="2120900"/>
            <a:ext cx="25654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68CEA3F-6178-4D4A-A61A-EC6487AEB236}"/>
              </a:ext>
            </a:extLst>
          </p:cNvPr>
          <p:cNvSpPr txBox="1"/>
          <p:nvPr/>
        </p:nvSpPr>
        <p:spPr>
          <a:xfrm>
            <a:off x="10477500" y="1797734"/>
            <a:ext cx="1346200" cy="646331"/>
          </a:xfrm>
          <a:prstGeom prst="rect">
            <a:avLst/>
          </a:prstGeom>
          <a:noFill/>
        </p:spPr>
        <p:txBody>
          <a:bodyPr wrap="square" rtlCol="0">
            <a:spAutoFit/>
          </a:bodyPr>
          <a:lstStyle/>
          <a:p>
            <a:r>
              <a:rPr lang="en-US" b="1" dirty="0">
                <a:solidFill>
                  <a:srgbClr val="FF0000"/>
                </a:solidFill>
              </a:rPr>
              <a:t>Instruction Formats</a:t>
            </a:r>
          </a:p>
        </p:txBody>
      </p:sp>
      <p:cxnSp>
        <p:nvCxnSpPr>
          <p:cNvPr id="18" name="Straight Arrow Connector 17">
            <a:extLst>
              <a:ext uri="{FF2B5EF4-FFF2-40B4-BE49-F238E27FC236}">
                <a16:creationId xmlns:a16="http://schemas.microsoft.com/office/drawing/2014/main" id="{D1A23790-819B-AC41-8A71-DA489C0852DC}"/>
              </a:ext>
            </a:extLst>
          </p:cNvPr>
          <p:cNvCxnSpPr>
            <a:cxnSpLocks/>
          </p:cNvCxnSpPr>
          <p:nvPr/>
        </p:nvCxnSpPr>
        <p:spPr>
          <a:xfrm flipH="1">
            <a:off x="9258300" y="3302000"/>
            <a:ext cx="12192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DF2D485-F443-A94C-B37D-3AA79E749A55}"/>
              </a:ext>
            </a:extLst>
          </p:cNvPr>
          <p:cNvSpPr txBox="1"/>
          <p:nvPr/>
        </p:nvSpPr>
        <p:spPr>
          <a:xfrm>
            <a:off x="10477500" y="3817034"/>
            <a:ext cx="1346200" cy="646331"/>
          </a:xfrm>
          <a:prstGeom prst="rect">
            <a:avLst/>
          </a:prstGeom>
          <a:noFill/>
        </p:spPr>
        <p:txBody>
          <a:bodyPr wrap="square" rtlCol="0">
            <a:spAutoFit/>
          </a:bodyPr>
          <a:lstStyle/>
          <a:p>
            <a:r>
              <a:rPr lang="en-US" b="1" dirty="0">
                <a:solidFill>
                  <a:srgbClr val="FF0000"/>
                </a:solidFill>
              </a:rPr>
              <a:t>Instruction Definitions</a:t>
            </a:r>
          </a:p>
        </p:txBody>
      </p:sp>
      <p:cxnSp>
        <p:nvCxnSpPr>
          <p:cNvPr id="21" name="Straight Arrow Connector 20">
            <a:extLst>
              <a:ext uri="{FF2B5EF4-FFF2-40B4-BE49-F238E27FC236}">
                <a16:creationId xmlns:a16="http://schemas.microsoft.com/office/drawing/2014/main" id="{44727764-DF64-B340-AAAA-81104C9D2A8D}"/>
              </a:ext>
            </a:extLst>
          </p:cNvPr>
          <p:cNvCxnSpPr>
            <a:cxnSpLocks/>
          </p:cNvCxnSpPr>
          <p:nvPr/>
        </p:nvCxnSpPr>
        <p:spPr>
          <a:xfrm flipH="1">
            <a:off x="4241800" y="4140200"/>
            <a:ext cx="62357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637DA6F-2BEB-0F49-BEF7-EBCA078C6E3E}"/>
              </a:ext>
            </a:extLst>
          </p:cNvPr>
          <p:cNvSpPr txBox="1"/>
          <p:nvPr/>
        </p:nvSpPr>
        <p:spPr>
          <a:xfrm>
            <a:off x="10629900" y="3131234"/>
            <a:ext cx="1346200" cy="646331"/>
          </a:xfrm>
          <a:prstGeom prst="rect">
            <a:avLst/>
          </a:prstGeom>
          <a:noFill/>
        </p:spPr>
        <p:txBody>
          <a:bodyPr wrap="square" rtlCol="0">
            <a:spAutoFit/>
          </a:bodyPr>
          <a:lstStyle/>
          <a:p>
            <a:r>
              <a:rPr lang="en-US" b="1" dirty="0">
                <a:solidFill>
                  <a:srgbClr val="FF0000"/>
                </a:solidFill>
              </a:rPr>
              <a:t>Register Classes</a:t>
            </a:r>
          </a:p>
        </p:txBody>
      </p:sp>
      <p:cxnSp>
        <p:nvCxnSpPr>
          <p:cNvPr id="24" name="Straight Arrow Connector 23">
            <a:extLst>
              <a:ext uri="{FF2B5EF4-FFF2-40B4-BE49-F238E27FC236}">
                <a16:creationId xmlns:a16="http://schemas.microsoft.com/office/drawing/2014/main" id="{A5D18334-52EC-ED4F-8A89-B45BF5F5D342}"/>
              </a:ext>
            </a:extLst>
          </p:cNvPr>
          <p:cNvCxnSpPr>
            <a:cxnSpLocks/>
            <a:stCxn id="20" idx="1"/>
          </p:cNvCxnSpPr>
          <p:nvPr/>
        </p:nvCxnSpPr>
        <p:spPr>
          <a:xfrm flipH="1">
            <a:off x="4241800" y="4140200"/>
            <a:ext cx="6235700" cy="97790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25E146C-571E-7E40-9ABE-B1D73CD8A072}"/>
              </a:ext>
            </a:extLst>
          </p:cNvPr>
          <p:cNvCxnSpPr>
            <a:cxnSpLocks/>
            <a:stCxn id="20" idx="1"/>
          </p:cNvCxnSpPr>
          <p:nvPr/>
        </p:nvCxnSpPr>
        <p:spPr>
          <a:xfrm flipH="1">
            <a:off x="4241800" y="4140200"/>
            <a:ext cx="6235700" cy="201930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52606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473200"/>
            <a:ext cx="5257800" cy="4302567"/>
          </a:xfrm>
        </p:spPr>
        <p:txBody>
          <a:bodyPr>
            <a:normAutofit/>
          </a:bodyPr>
          <a:lstStyle/>
          <a:p>
            <a:r>
              <a:rPr lang="en-US" dirty="0"/>
              <a:t>Now that we have the full </a:t>
            </a:r>
            <a:r>
              <a:rPr lang="en-US" dirty="0" err="1"/>
              <a:t>StoneCutter</a:t>
            </a:r>
            <a:r>
              <a:rPr lang="en-US" dirty="0"/>
              <a:t> source, we can compile it to Chisel</a:t>
            </a:r>
          </a:p>
          <a:p>
            <a:r>
              <a:rPr lang="en-US" dirty="0"/>
              <a:t>Ensure that the SCCOMP binary is in your path</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1117600" y="5118100"/>
            <a:ext cx="10827473" cy="4840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$&gt; </a:t>
            </a:r>
            <a:r>
              <a:rPr lang="en-US" dirty="0" err="1">
                <a:solidFill>
                  <a:schemeClr val="tx1"/>
                </a:solidFill>
              </a:rPr>
              <a:t>sccomp</a:t>
            </a:r>
            <a:r>
              <a:rPr lang="en-US" dirty="0">
                <a:solidFill>
                  <a:schemeClr val="tx1"/>
                </a:solidFill>
              </a:rPr>
              <a:t> --</a:t>
            </a:r>
            <a:r>
              <a:rPr lang="en-US">
                <a:solidFill>
                  <a:schemeClr val="tx1"/>
                </a:solidFill>
              </a:rPr>
              <a:t>chisel ./RTL</a:t>
            </a:r>
            <a:r>
              <a:rPr lang="en-US" dirty="0">
                <a:solidFill>
                  <a:schemeClr val="tx1"/>
                </a:solidFill>
              </a:rPr>
              <a:t>/stonecutter/</a:t>
            </a:r>
            <a:r>
              <a:rPr lang="en-US" dirty="0" err="1">
                <a:solidFill>
                  <a:schemeClr val="tx1"/>
                </a:solidFill>
              </a:rPr>
              <a:t>BasicRISC.ISA.sc</a:t>
            </a:r>
            <a:endParaRPr lang="en-US" dirty="0">
              <a:solidFill>
                <a:schemeClr val="tx1"/>
              </a:solidFill>
            </a:endParaRPr>
          </a:p>
          <a:p>
            <a:endParaRPr lang="en-US" dirty="0">
              <a:solidFill>
                <a:schemeClr val="tx1"/>
              </a:solidFill>
            </a:endParaRPr>
          </a:p>
          <a:p>
            <a:endParaRPr lang="en-US" dirty="0">
              <a:solidFill>
                <a:schemeClr val="tx1"/>
              </a:solidFill>
            </a:endParaRPr>
          </a:p>
        </p:txBody>
      </p:sp>
      <p:pic>
        <p:nvPicPr>
          <p:cNvPr id="3" name="Picture 2">
            <a:extLst>
              <a:ext uri="{FF2B5EF4-FFF2-40B4-BE49-F238E27FC236}">
                <a16:creationId xmlns:a16="http://schemas.microsoft.com/office/drawing/2014/main" id="{104CD45E-498D-EC4E-BAF7-7ED5C24904FE}"/>
              </a:ext>
            </a:extLst>
          </p:cNvPr>
          <p:cNvPicPr>
            <a:picLocks noChangeAspect="1"/>
          </p:cNvPicPr>
          <p:nvPr/>
        </p:nvPicPr>
        <p:blipFill>
          <a:blip r:embed="rId2"/>
          <a:stretch>
            <a:fillRect/>
          </a:stretch>
        </p:blipFill>
        <p:spPr>
          <a:xfrm>
            <a:off x="4261573" y="3504989"/>
            <a:ext cx="7683500" cy="1355593"/>
          </a:xfrm>
          <a:prstGeom prst="rect">
            <a:avLst/>
          </a:prstGeom>
        </p:spPr>
      </p:pic>
      <p:sp>
        <p:nvSpPr>
          <p:cNvPr id="10" name="Content Placeholder 5">
            <a:extLst>
              <a:ext uri="{FF2B5EF4-FFF2-40B4-BE49-F238E27FC236}">
                <a16:creationId xmlns:a16="http://schemas.microsoft.com/office/drawing/2014/main" id="{0F73780C-AD13-E04D-8C35-A5BBCFF9563F}"/>
              </a:ext>
            </a:extLst>
          </p:cNvPr>
          <p:cNvSpPr txBox="1">
            <a:spLocks/>
          </p:cNvSpPr>
          <p:nvPr/>
        </p:nvSpPr>
        <p:spPr>
          <a:xfrm>
            <a:off x="5816600" y="1443490"/>
            <a:ext cx="5257800" cy="20614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Note: we will see some warnings from the </a:t>
            </a:r>
            <a:r>
              <a:rPr lang="en-US" dirty="0" err="1"/>
              <a:t>StoneCutter</a:t>
            </a:r>
            <a:r>
              <a:rPr lang="en-US" dirty="0"/>
              <a:t> compiler</a:t>
            </a:r>
          </a:p>
          <a:p>
            <a:pPr lvl="1"/>
            <a:r>
              <a:rPr lang="en-US" dirty="0"/>
              <a:t>But why!?</a:t>
            </a:r>
          </a:p>
        </p:txBody>
      </p:sp>
    </p:spTree>
    <p:extLst>
      <p:ext uri="{BB962C8B-B14F-4D97-AF65-F5344CB8AC3E}">
        <p14:creationId xmlns:p14="http://schemas.microsoft.com/office/powerpoint/2010/main" val="275426984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473200"/>
            <a:ext cx="5257800" cy="4302567"/>
          </a:xfrm>
        </p:spPr>
        <p:txBody>
          <a:bodyPr>
            <a:normAutofit fontScale="85000" lnSpcReduction="10000"/>
          </a:bodyPr>
          <a:lstStyle/>
          <a:p>
            <a:r>
              <a:rPr lang="en-US" dirty="0"/>
              <a:t>As mentioned in the intro, </a:t>
            </a:r>
            <a:r>
              <a:rPr lang="en-US" dirty="0" err="1"/>
              <a:t>StoneCutter</a:t>
            </a:r>
            <a:r>
              <a:rPr lang="en-US" dirty="0"/>
              <a:t> includes a set of safety and performance optimization passes</a:t>
            </a:r>
          </a:p>
          <a:p>
            <a:r>
              <a:rPr lang="en-US" dirty="0"/>
              <a:t>The safety passes analyze the structure of the instruction implementation in order to verify whether the implementation is safe and/or induces unwanted performance idiosyncrasies</a:t>
            </a:r>
          </a:p>
          <a:p>
            <a:r>
              <a:rPr lang="en-US" dirty="0"/>
              <a:t>Optimization passes modify the source in a safe manner in order to improve performance</a:t>
            </a:r>
          </a:p>
          <a:p>
            <a:pPr lvl="1"/>
            <a:r>
              <a:rPr lang="en-US" dirty="0"/>
              <a:t>Both of the arithmetic pipeline and the I/O channels</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
        <p:nvSpPr>
          <p:cNvPr id="10" name="Content Placeholder 5">
            <a:extLst>
              <a:ext uri="{FF2B5EF4-FFF2-40B4-BE49-F238E27FC236}">
                <a16:creationId xmlns:a16="http://schemas.microsoft.com/office/drawing/2014/main" id="{0F73780C-AD13-E04D-8C35-A5BBCFF9563F}"/>
              </a:ext>
            </a:extLst>
          </p:cNvPr>
          <p:cNvSpPr txBox="1">
            <a:spLocks/>
          </p:cNvSpPr>
          <p:nvPr/>
        </p:nvSpPr>
        <p:spPr>
          <a:xfrm>
            <a:off x="5816600" y="1443490"/>
            <a:ext cx="5257800" cy="20614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9" name="Content Placeholder 5">
            <a:extLst>
              <a:ext uri="{FF2B5EF4-FFF2-40B4-BE49-F238E27FC236}">
                <a16:creationId xmlns:a16="http://schemas.microsoft.com/office/drawing/2014/main" id="{3ABFC733-26DD-164C-B3EF-2B9FA6AA586E}"/>
              </a:ext>
            </a:extLst>
          </p:cNvPr>
          <p:cNvSpPr txBox="1">
            <a:spLocks/>
          </p:cNvSpPr>
          <p:nvPr/>
        </p:nvSpPr>
        <p:spPr>
          <a:xfrm>
            <a:off x="6235700" y="1467906"/>
            <a:ext cx="5257800" cy="4302567"/>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warnings we saw when compiling our source come from the </a:t>
            </a:r>
            <a:r>
              <a:rPr lang="en-US" dirty="0" err="1"/>
              <a:t>IOWarn</a:t>
            </a:r>
            <a:r>
              <a:rPr lang="en-US" dirty="0"/>
              <a:t> pass</a:t>
            </a:r>
          </a:p>
          <a:p>
            <a:r>
              <a:rPr lang="en-US" dirty="0"/>
              <a:t>The </a:t>
            </a:r>
            <a:r>
              <a:rPr lang="en-US" dirty="0" err="1"/>
              <a:t>IOWarn</a:t>
            </a:r>
            <a:r>
              <a:rPr lang="en-US" dirty="0"/>
              <a:t> pass analyzes the use of all global variables in order to ensure that the instruction format has predefined I/O paths for the appropriate variables</a:t>
            </a:r>
          </a:p>
          <a:p>
            <a:pPr lvl="1"/>
            <a:r>
              <a:rPr lang="en-US" dirty="0"/>
              <a:t>Reading/Writing registers outside of these paths will force the </a:t>
            </a:r>
            <a:r>
              <a:rPr lang="en-US" dirty="0" err="1"/>
              <a:t>StoneCutter</a:t>
            </a:r>
            <a:r>
              <a:rPr lang="en-US" dirty="0"/>
              <a:t> compiler to generate additional paths, which may have a negative effect on performance</a:t>
            </a:r>
          </a:p>
          <a:p>
            <a:r>
              <a:rPr lang="en-US" dirty="0"/>
              <a:t>The branch instructions flagged by the warning exhibit this case</a:t>
            </a:r>
          </a:p>
          <a:p>
            <a:pPr lvl="1"/>
            <a:r>
              <a:rPr lang="en-US" dirty="0"/>
              <a:t>The branch instructions are of type </a:t>
            </a:r>
            <a:r>
              <a:rPr lang="en-US" dirty="0" err="1"/>
              <a:t>Arith.if</a:t>
            </a:r>
            <a:r>
              <a:rPr lang="en-US" dirty="0"/>
              <a:t>, which only include paths for GPR registers</a:t>
            </a:r>
          </a:p>
          <a:p>
            <a:pPr lvl="1"/>
            <a:r>
              <a:rPr lang="en-US" dirty="0"/>
              <a:t>The PC register is a CTRL register, thus an additional path is generated</a:t>
            </a:r>
          </a:p>
          <a:p>
            <a:pPr lvl="1"/>
            <a:r>
              <a:rPr lang="en-US" dirty="0"/>
              <a:t>Given that branches are known to be latent instructions, this is ok for our design</a:t>
            </a:r>
          </a:p>
        </p:txBody>
      </p:sp>
    </p:spTree>
    <p:extLst>
      <p:ext uri="{BB962C8B-B14F-4D97-AF65-F5344CB8AC3E}">
        <p14:creationId xmlns:p14="http://schemas.microsoft.com/office/powerpoint/2010/main" val="7017227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
        <p:nvSpPr>
          <p:cNvPr id="10" name="Content Placeholder 5">
            <a:extLst>
              <a:ext uri="{FF2B5EF4-FFF2-40B4-BE49-F238E27FC236}">
                <a16:creationId xmlns:a16="http://schemas.microsoft.com/office/drawing/2014/main" id="{0F73780C-AD13-E04D-8C35-A5BBCFF9563F}"/>
              </a:ext>
            </a:extLst>
          </p:cNvPr>
          <p:cNvSpPr txBox="1">
            <a:spLocks/>
          </p:cNvSpPr>
          <p:nvPr/>
        </p:nvSpPr>
        <p:spPr>
          <a:xfrm>
            <a:off x="5816600" y="1443490"/>
            <a:ext cx="5257800" cy="20614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8" name="Rectangle 7">
            <a:extLst>
              <a:ext uri="{FF2B5EF4-FFF2-40B4-BE49-F238E27FC236}">
                <a16:creationId xmlns:a16="http://schemas.microsoft.com/office/drawing/2014/main" id="{B831681A-DBCA-A342-B64B-9040365E9AE6}"/>
              </a:ext>
            </a:extLst>
          </p:cNvPr>
          <p:cNvSpPr/>
          <p:nvPr/>
        </p:nvSpPr>
        <p:spPr>
          <a:xfrm>
            <a:off x="2905269" y="2695347"/>
            <a:ext cx="1953928" cy="13255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GPR Register File</a:t>
            </a:r>
          </a:p>
        </p:txBody>
      </p:sp>
      <p:sp>
        <p:nvSpPr>
          <p:cNvPr id="11" name="Rectangle 10">
            <a:extLst>
              <a:ext uri="{FF2B5EF4-FFF2-40B4-BE49-F238E27FC236}">
                <a16:creationId xmlns:a16="http://schemas.microsoft.com/office/drawing/2014/main" id="{A68F742E-A84D-D842-A7EF-153F3E6C2C53}"/>
              </a:ext>
            </a:extLst>
          </p:cNvPr>
          <p:cNvSpPr/>
          <p:nvPr/>
        </p:nvSpPr>
        <p:spPr>
          <a:xfrm>
            <a:off x="2905269" y="4137533"/>
            <a:ext cx="1953928" cy="6256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CTRL Register File</a:t>
            </a:r>
          </a:p>
        </p:txBody>
      </p:sp>
      <p:sp>
        <p:nvSpPr>
          <p:cNvPr id="12" name="Rectangle 11">
            <a:extLst>
              <a:ext uri="{FF2B5EF4-FFF2-40B4-BE49-F238E27FC236}">
                <a16:creationId xmlns:a16="http://schemas.microsoft.com/office/drawing/2014/main" id="{C1AF64F5-F2E7-724D-B115-8020C0D55147}"/>
              </a:ext>
            </a:extLst>
          </p:cNvPr>
          <p:cNvSpPr/>
          <p:nvPr/>
        </p:nvSpPr>
        <p:spPr>
          <a:xfrm>
            <a:off x="6861210" y="2835531"/>
            <a:ext cx="1953928" cy="8494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Branch Logic</a:t>
            </a:r>
          </a:p>
        </p:txBody>
      </p:sp>
      <p:sp>
        <p:nvSpPr>
          <p:cNvPr id="13" name="Rectangle 12">
            <a:extLst>
              <a:ext uri="{FF2B5EF4-FFF2-40B4-BE49-F238E27FC236}">
                <a16:creationId xmlns:a16="http://schemas.microsoft.com/office/drawing/2014/main" id="{D785E97C-771A-AB4D-97DA-1EA22B4A2E19}"/>
              </a:ext>
            </a:extLst>
          </p:cNvPr>
          <p:cNvSpPr/>
          <p:nvPr/>
        </p:nvSpPr>
        <p:spPr>
          <a:xfrm>
            <a:off x="6861210" y="3760951"/>
            <a:ext cx="1953928" cy="8494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ALU</a:t>
            </a:r>
          </a:p>
        </p:txBody>
      </p:sp>
      <p:sp>
        <p:nvSpPr>
          <p:cNvPr id="15" name="Right Arrow 14">
            <a:extLst>
              <a:ext uri="{FF2B5EF4-FFF2-40B4-BE49-F238E27FC236}">
                <a16:creationId xmlns:a16="http://schemas.microsoft.com/office/drawing/2014/main" id="{93EC754F-98DE-3F40-94E7-90C11C922C81}"/>
              </a:ext>
            </a:extLst>
          </p:cNvPr>
          <p:cNvSpPr/>
          <p:nvPr/>
        </p:nvSpPr>
        <p:spPr>
          <a:xfrm>
            <a:off x="4925772" y="2861868"/>
            <a:ext cx="1570479" cy="496260"/>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a:t>
            </a:r>
          </a:p>
        </p:txBody>
      </p:sp>
      <p:sp>
        <p:nvSpPr>
          <p:cNvPr id="16" name="Right Arrow 15">
            <a:extLst>
              <a:ext uri="{FF2B5EF4-FFF2-40B4-BE49-F238E27FC236}">
                <a16:creationId xmlns:a16="http://schemas.microsoft.com/office/drawing/2014/main" id="{AE1D74B1-5FDF-4B4E-890E-947996E1AF3F}"/>
              </a:ext>
            </a:extLst>
          </p:cNvPr>
          <p:cNvSpPr/>
          <p:nvPr/>
        </p:nvSpPr>
        <p:spPr>
          <a:xfrm>
            <a:off x="4925771" y="3361586"/>
            <a:ext cx="1570479" cy="496260"/>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RB</a:t>
            </a:r>
          </a:p>
        </p:txBody>
      </p:sp>
      <p:sp>
        <p:nvSpPr>
          <p:cNvPr id="17" name="Rectangle 16">
            <a:extLst>
              <a:ext uri="{FF2B5EF4-FFF2-40B4-BE49-F238E27FC236}">
                <a16:creationId xmlns:a16="http://schemas.microsoft.com/office/drawing/2014/main" id="{33F9F9B1-F029-D842-BE4C-60E4913C81C6}"/>
              </a:ext>
            </a:extLst>
          </p:cNvPr>
          <p:cNvSpPr/>
          <p:nvPr/>
        </p:nvSpPr>
        <p:spPr>
          <a:xfrm>
            <a:off x="6496250" y="2835530"/>
            <a:ext cx="364959" cy="17748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37C9E298-D1B2-CD45-AD4C-88499FC40BCD}"/>
              </a:ext>
            </a:extLst>
          </p:cNvPr>
          <p:cNvSpPr/>
          <p:nvPr/>
        </p:nvSpPr>
        <p:spPr>
          <a:xfrm>
            <a:off x="8815138" y="2835530"/>
            <a:ext cx="364959" cy="17748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96EF97CE-57EF-3548-954E-53D005B24782}"/>
              </a:ext>
            </a:extLst>
          </p:cNvPr>
          <p:cNvSpPr txBox="1"/>
          <p:nvPr/>
        </p:nvSpPr>
        <p:spPr>
          <a:xfrm>
            <a:off x="2627697" y="1443490"/>
            <a:ext cx="4649002" cy="369332"/>
          </a:xfrm>
          <a:prstGeom prst="rect">
            <a:avLst/>
          </a:prstGeom>
          <a:noFill/>
          <a:ln>
            <a:solidFill>
              <a:schemeClr val="tx1"/>
            </a:solidFill>
          </a:ln>
        </p:spPr>
        <p:txBody>
          <a:bodyPr wrap="square" rtlCol="0">
            <a:spAutoFit/>
          </a:bodyPr>
          <a:lstStyle/>
          <a:p>
            <a:pPr algn="ctr"/>
            <a:r>
              <a:rPr lang="en-US" dirty="0" err="1"/>
              <a:t>Arith.if</a:t>
            </a:r>
            <a:r>
              <a:rPr lang="en-US" dirty="0"/>
              <a:t>: RT = GPR; RA = GPR; RB = GPR</a:t>
            </a:r>
          </a:p>
        </p:txBody>
      </p:sp>
      <p:sp>
        <p:nvSpPr>
          <p:cNvPr id="20" name="Rectangle 19">
            <a:extLst>
              <a:ext uri="{FF2B5EF4-FFF2-40B4-BE49-F238E27FC236}">
                <a16:creationId xmlns:a16="http://schemas.microsoft.com/office/drawing/2014/main" id="{ACB7EF1D-F537-6B4E-95F4-15B54C5C8F9D}"/>
              </a:ext>
            </a:extLst>
          </p:cNvPr>
          <p:cNvSpPr/>
          <p:nvPr/>
        </p:nvSpPr>
        <p:spPr>
          <a:xfrm>
            <a:off x="9209106" y="3109998"/>
            <a:ext cx="928394" cy="269178"/>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6ADFACF-2942-4F4B-B775-67E66A7D6E4A}"/>
              </a:ext>
            </a:extLst>
          </p:cNvPr>
          <p:cNvSpPr/>
          <p:nvPr/>
        </p:nvSpPr>
        <p:spPr>
          <a:xfrm>
            <a:off x="9856268" y="2281615"/>
            <a:ext cx="281231" cy="849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E032AFF-817C-5A4F-84D1-3F17CA8F6267}"/>
              </a:ext>
            </a:extLst>
          </p:cNvPr>
          <p:cNvSpPr/>
          <p:nvPr/>
        </p:nvSpPr>
        <p:spPr>
          <a:xfrm>
            <a:off x="4038600" y="2111201"/>
            <a:ext cx="6098900" cy="269178"/>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RT</a:t>
            </a:r>
          </a:p>
        </p:txBody>
      </p:sp>
      <p:sp>
        <p:nvSpPr>
          <p:cNvPr id="23" name="Right Arrow 22">
            <a:extLst>
              <a:ext uri="{FF2B5EF4-FFF2-40B4-BE49-F238E27FC236}">
                <a16:creationId xmlns:a16="http://schemas.microsoft.com/office/drawing/2014/main" id="{4D3EF15C-D90E-5246-AC3C-FA02174AACD7}"/>
              </a:ext>
            </a:extLst>
          </p:cNvPr>
          <p:cNvSpPr/>
          <p:nvPr/>
        </p:nvSpPr>
        <p:spPr>
          <a:xfrm rot="5400000">
            <a:off x="3839934" y="2192394"/>
            <a:ext cx="658645" cy="496260"/>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06F8FE5-4C6C-B34C-9884-1C0B73798C8B}"/>
              </a:ext>
            </a:extLst>
          </p:cNvPr>
          <p:cNvSpPr/>
          <p:nvPr/>
        </p:nvSpPr>
        <p:spPr>
          <a:xfrm>
            <a:off x="9209105" y="4051077"/>
            <a:ext cx="928394" cy="26917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6B47287D-9ADB-A74C-883D-1E846DB1302D}"/>
              </a:ext>
            </a:extLst>
          </p:cNvPr>
          <p:cNvSpPr/>
          <p:nvPr/>
        </p:nvSpPr>
        <p:spPr>
          <a:xfrm>
            <a:off x="9856267" y="4320255"/>
            <a:ext cx="281231" cy="849431"/>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CD3B6506-99D2-A344-B61C-F1211B405041}"/>
              </a:ext>
            </a:extLst>
          </p:cNvPr>
          <p:cNvSpPr/>
          <p:nvPr/>
        </p:nvSpPr>
        <p:spPr>
          <a:xfrm>
            <a:off x="4038600" y="5086434"/>
            <a:ext cx="6098900" cy="26917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a:t>
            </a:r>
          </a:p>
        </p:txBody>
      </p:sp>
      <p:sp>
        <p:nvSpPr>
          <p:cNvPr id="27" name="Right Arrow 26">
            <a:extLst>
              <a:ext uri="{FF2B5EF4-FFF2-40B4-BE49-F238E27FC236}">
                <a16:creationId xmlns:a16="http://schemas.microsoft.com/office/drawing/2014/main" id="{A7B209C5-4B1D-D84C-AA16-36286A671C3B}"/>
              </a:ext>
            </a:extLst>
          </p:cNvPr>
          <p:cNvSpPr/>
          <p:nvPr/>
        </p:nvSpPr>
        <p:spPr>
          <a:xfrm rot="16200000">
            <a:off x="3839934" y="4770392"/>
            <a:ext cx="658645" cy="496260"/>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36C8696A-DF9C-9A4A-B311-26E42D76107A}"/>
              </a:ext>
            </a:extLst>
          </p:cNvPr>
          <p:cNvSpPr/>
          <p:nvPr/>
        </p:nvSpPr>
        <p:spPr>
          <a:xfrm>
            <a:off x="336055" y="2463249"/>
            <a:ext cx="2185857" cy="269178"/>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Standard I/O Path</a:t>
            </a:r>
          </a:p>
        </p:txBody>
      </p:sp>
      <p:sp>
        <p:nvSpPr>
          <p:cNvPr id="29" name="Rectangle 28">
            <a:extLst>
              <a:ext uri="{FF2B5EF4-FFF2-40B4-BE49-F238E27FC236}">
                <a16:creationId xmlns:a16="http://schemas.microsoft.com/office/drawing/2014/main" id="{7E65AAAC-4B91-5147-892F-3E82208C96F5}"/>
              </a:ext>
            </a:extLst>
          </p:cNvPr>
          <p:cNvSpPr/>
          <p:nvPr/>
        </p:nvSpPr>
        <p:spPr>
          <a:xfrm>
            <a:off x="336055" y="2861868"/>
            <a:ext cx="2185856" cy="26917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Additional I/O Path</a:t>
            </a:r>
          </a:p>
        </p:txBody>
      </p:sp>
      <p:sp>
        <p:nvSpPr>
          <p:cNvPr id="30" name="TextBox 29">
            <a:extLst>
              <a:ext uri="{FF2B5EF4-FFF2-40B4-BE49-F238E27FC236}">
                <a16:creationId xmlns:a16="http://schemas.microsoft.com/office/drawing/2014/main" id="{E6AB7ECB-880B-9649-A4A8-3E11434D3434}"/>
              </a:ext>
            </a:extLst>
          </p:cNvPr>
          <p:cNvSpPr txBox="1"/>
          <p:nvPr/>
        </p:nvSpPr>
        <p:spPr>
          <a:xfrm>
            <a:off x="385013" y="3429000"/>
            <a:ext cx="2088682" cy="2031325"/>
          </a:xfrm>
          <a:prstGeom prst="rect">
            <a:avLst/>
          </a:prstGeom>
          <a:noFill/>
          <a:ln>
            <a:solidFill>
              <a:schemeClr val="tx1"/>
            </a:solidFill>
          </a:ln>
        </p:spPr>
        <p:txBody>
          <a:bodyPr wrap="square" rtlCol="0">
            <a:spAutoFit/>
          </a:bodyPr>
          <a:lstStyle/>
          <a:p>
            <a:r>
              <a:rPr lang="en-US" dirty="0"/>
              <a:t>The </a:t>
            </a:r>
            <a:r>
              <a:rPr lang="en-US" dirty="0" err="1"/>
              <a:t>IOWarn</a:t>
            </a:r>
            <a:r>
              <a:rPr lang="en-US" dirty="0"/>
              <a:t> pass detects the additional required I/O path and warns the user.  This is NOT an error, just a warning</a:t>
            </a:r>
          </a:p>
        </p:txBody>
      </p:sp>
    </p:spTree>
    <p:extLst>
      <p:ext uri="{BB962C8B-B14F-4D97-AF65-F5344CB8AC3E}">
        <p14:creationId xmlns:p14="http://schemas.microsoft.com/office/powerpoint/2010/main" val="271749482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776BE-D3A2-E84F-B294-72DD66AC59DE}"/>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CFC7047C-458B-8545-A383-FD2E35B1A567}"/>
              </a:ext>
            </a:extLst>
          </p:cNvPr>
          <p:cNvSpPr>
            <a:spLocks noGrp="1"/>
          </p:cNvSpPr>
          <p:nvPr>
            <p:ph type="body" idx="1"/>
          </p:nvPr>
        </p:nvSpPr>
        <p:spPr/>
        <p:txBody>
          <a:bodyPr/>
          <a:lstStyle/>
          <a:p>
            <a:r>
              <a:rPr lang="en-US" dirty="0"/>
              <a:t>Where do I find more info?</a:t>
            </a:r>
          </a:p>
        </p:txBody>
      </p:sp>
      <p:sp>
        <p:nvSpPr>
          <p:cNvPr id="4" name="Footer Placeholder 3">
            <a:extLst>
              <a:ext uri="{FF2B5EF4-FFF2-40B4-BE49-F238E27FC236}">
                <a16:creationId xmlns:a16="http://schemas.microsoft.com/office/drawing/2014/main" id="{71591848-AA9D-B04F-AEDB-EDF700EBAF2B}"/>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76439430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948FB5-3EEF-DF44-B37D-B198B0F9FE24}"/>
              </a:ext>
            </a:extLst>
          </p:cNvPr>
          <p:cNvSpPr>
            <a:spLocks noGrp="1"/>
          </p:cNvSpPr>
          <p:nvPr>
            <p:ph type="title"/>
          </p:nvPr>
        </p:nvSpPr>
        <p:spPr/>
        <p:txBody>
          <a:bodyPr/>
          <a:lstStyle/>
          <a:p>
            <a:r>
              <a:rPr lang="en-US" dirty="0"/>
              <a:t>Web Links</a:t>
            </a:r>
          </a:p>
        </p:txBody>
      </p:sp>
      <p:sp>
        <p:nvSpPr>
          <p:cNvPr id="6" name="Content Placeholder 5">
            <a:extLst>
              <a:ext uri="{FF2B5EF4-FFF2-40B4-BE49-F238E27FC236}">
                <a16:creationId xmlns:a16="http://schemas.microsoft.com/office/drawing/2014/main" id="{E85D9A59-F8F3-6943-AEFC-3134E70689DB}"/>
              </a:ext>
            </a:extLst>
          </p:cNvPr>
          <p:cNvSpPr>
            <a:spLocks noGrp="1"/>
          </p:cNvSpPr>
          <p:nvPr>
            <p:ph idx="1"/>
          </p:nvPr>
        </p:nvSpPr>
        <p:spPr/>
        <p:txBody>
          <a:bodyPr>
            <a:normAutofit/>
          </a:bodyPr>
          <a:lstStyle/>
          <a:p>
            <a:r>
              <a:rPr lang="en-US" dirty="0"/>
              <a:t>System Architect Public Web</a:t>
            </a:r>
          </a:p>
          <a:p>
            <a:pPr lvl="1"/>
            <a:r>
              <a:rPr lang="en-US" dirty="0">
                <a:hlinkClick r:id="rId2"/>
              </a:rPr>
              <a:t>http://www.systemarchitect.tech/</a:t>
            </a:r>
            <a:endParaRPr lang="en-US" dirty="0"/>
          </a:p>
          <a:p>
            <a:pPr marL="457200" lvl="1" indent="0">
              <a:buNone/>
            </a:pPr>
            <a:endParaRPr lang="en-US" dirty="0"/>
          </a:p>
          <a:p>
            <a:r>
              <a:rPr lang="en-US" dirty="0"/>
              <a:t>Documentation</a:t>
            </a:r>
          </a:p>
          <a:p>
            <a:pPr lvl="1"/>
            <a:r>
              <a:rPr lang="en-US" dirty="0"/>
              <a:t>Latest </a:t>
            </a:r>
            <a:r>
              <a:rPr lang="en-US" dirty="0" err="1"/>
              <a:t>StoneCutter</a:t>
            </a:r>
            <a:r>
              <a:rPr lang="en-US" dirty="0"/>
              <a:t> Specification:</a:t>
            </a:r>
          </a:p>
          <a:p>
            <a:pPr lvl="2"/>
            <a:r>
              <a:rPr lang="en-US" dirty="0">
                <a:hlinkClick r:id="rId3"/>
              </a:rPr>
              <a:t>http://www.systemarchitect.tech/index.php/stonecutter-language-spec/</a:t>
            </a:r>
            <a:endParaRPr lang="en-US" dirty="0"/>
          </a:p>
          <a:p>
            <a:r>
              <a:rPr lang="en-US" dirty="0"/>
              <a:t>Tutorials</a:t>
            </a:r>
          </a:p>
          <a:p>
            <a:pPr lvl="1"/>
            <a:r>
              <a:rPr lang="en-US" dirty="0">
                <a:hlinkClick r:id="rId4"/>
              </a:rPr>
              <a:t>http://www.systemarchitect.tech/index.php/tutorials/</a:t>
            </a:r>
            <a:endParaRPr lang="en-US" dirty="0"/>
          </a:p>
          <a:p>
            <a:pPr lvl="1"/>
            <a:r>
              <a:rPr lang="en-US" dirty="0">
                <a:hlinkClick r:id="rId5"/>
              </a:rPr>
              <a:t>https://github.com/opensocsysarch/CoreGenTutorials</a:t>
            </a:r>
            <a:endParaRPr lang="en-US" dirty="0"/>
          </a:p>
          <a:p>
            <a:pPr marL="457200" lvl="1" indent="0">
              <a:buNone/>
            </a:pPr>
            <a:endParaRPr lang="en-US" dirty="0"/>
          </a:p>
          <a:p>
            <a:pPr marL="457200" lvl="1" indent="0">
              <a:buNone/>
            </a:pPr>
            <a:endParaRPr lang="en-US" dirty="0"/>
          </a:p>
          <a:p>
            <a:pPr marL="914400" lvl="2" indent="0">
              <a:buNone/>
            </a:pPr>
            <a:endParaRPr lang="en-US" dirty="0"/>
          </a:p>
        </p:txBody>
      </p:sp>
      <p:sp>
        <p:nvSpPr>
          <p:cNvPr id="4" name="Footer Placeholder 3">
            <a:extLst>
              <a:ext uri="{FF2B5EF4-FFF2-40B4-BE49-F238E27FC236}">
                <a16:creationId xmlns:a16="http://schemas.microsoft.com/office/drawing/2014/main" id="{5418FB87-5039-CC4A-9F56-88AA2375707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47777884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50769-97F0-2745-928F-F2E4EC3FE10A}"/>
              </a:ext>
            </a:extLst>
          </p:cNvPr>
          <p:cNvSpPr>
            <a:spLocks noGrp="1"/>
          </p:cNvSpPr>
          <p:nvPr>
            <p:ph type="title"/>
          </p:nvPr>
        </p:nvSpPr>
        <p:spPr/>
        <p:txBody>
          <a:bodyPr/>
          <a:lstStyle/>
          <a:p>
            <a:r>
              <a:rPr lang="en-US" dirty="0"/>
              <a:t>Source Code</a:t>
            </a:r>
          </a:p>
        </p:txBody>
      </p:sp>
      <p:sp>
        <p:nvSpPr>
          <p:cNvPr id="3" name="Content Placeholder 2">
            <a:extLst>
              <a:ext uri="{FF2B5EF4-FFF2-40B4-BE49-F238E27FC236}">
                <a16:creationId xmlns:a16="http://schemas.microsoft.com/office/drawing/2014/main" id="{B86AEA14-6A08-8B41-BEA6-1A8F4E954EFF}"/>
              </a:ext>
            </a:extLst>
          </p:cNvPr>
          <p:cNvSpPr>
            <a:spLocks noGrp="1"/>
          </p:cNvSpPr>
          <p:nvPr>
            <p:ph idx="1"/>
          </p:nvPr>
        </p:nvSpPr>
        <p:spPr/>
        <p:txBody>
          <a:bodyPr>
            <a:normAutofit fontScale="85000" lnSpcReduction="20000"/>
          </a:bodyPr>
          <a:lstStyle/>
          <a:p>
            <a:r>
              <a:rPr lang="en-US" dirty="0"/>
              <a:t>Main source code hosted on </a:t>
            </a:r>
            <a:r>
              <a:rPr lang="en-US" dirty="0" err="1"/>
              <a:t>Github</a:t>
            </a:r>
            <a:r>
              <a:rPr lang="en-US" dirty="0"/>
              <a:t>:</a:t>
            </a:r>
          </a:p>
          <a:p>
            <a:pPr lvl="1"/>
            <a:r>
              <a:rPr lang="en-US" dirty="0">
                <a:hlinkClick r:id="rId2"/>
              </a:rPr>
              <a:t>https://github.com/opensocsysarch</a:t>
            </a:r>
            <a:endParaRPr lang="en-US" dirty="0"/>
          </a:p>
          <a:p>
            <a:endParaRPr lang="en-US" dirty="0"/>
          </a:p>
          <a:p>
            <a:r>
              <a:rPr lang="en-US" dirty="0" err="1"/>
              <a:t>CoreGen</a:t>
            </a:r>
            <a:r>
              <a:rPr lang="en-US" dirty="0"/>
              <a:t> Infrastructure</a:t>
            </a:r>
          </a:p>
          <a:p>
            <a:pPr lvl="1"/>
            <a:r>
              <a:rPr lang="en-US" dirty="0">
                <a:hlinkClick r:id="rId3"/>
              </a:rPr>
              <a:t>https://github.com/opensocsysarch/CoreGen</a:t>
            </a:r>
            <a:endParaRPr lang="en-US" dirty="0"/>
          </a:p>
          <a:p>
            <a:r>
              <a:rPr lang="en-US" dirty="0" err="1"/>
              <a:t>CoreGenPortal</a:t>
            </a:r>
            <a:r>
              <a:rPr lang="en-US" dirty="0"/>
              <a:t> GUI</a:t>
            </a:r>
          </a:p>
          <a:p>
            <a:pPr lvl="1"/>
            <a:r>
              <a:rPr lang="en-US" dirty="0">
                <a:hlinkClick r:id="rId4"/>
              </a:rPr>
              <a:t>https://github.com/opensocsysarch/CoreGenPortal</a:t>
            </a:r>
            <a:endParaRPr lang="en-US" dirty="0"/>
          </a:p>
          <a:p>
            <a:r>
              <a:rPr lang="en-US" dirty="0" err="1"/>
              <a:t>CoreGen</a:t>
            </a:r>
            <a:r>
              <a:rPr lang="en-US" dirty="0"/>
              <a:t> IR Spec</a:t>
            </a:r>
          </a:p>
          <a:p>
            <a:pPr lvl="1"/>
            <a:r>
              <a:rPr lang="en-US" dirty="0">
                <a:hlinkClick r:id="rId5"/>
              </a:rPr>
              <a:t>https://github.com/opensocsysarch/CoreGenIRSpec</a:t>
            </a:r>
            <a:endParaRPr lang="en-US" dirty="0"/>
          </a:p>
          <a:p>
            <a:r>
              <a:rPr lang="en-US" dirty="0" err="1"/>
              <a:t>StoneCutter</a:t>
            </a:r>
            <a:r>
              <a:rPr lang="en-US" dirty="0"/>
              <a:t> Language Spec</a:t>
            </a:r>
          </a:p>
          <a:p>
            <a:pPr lvl="1"/>
            <a:r>
              <a:rPr lang="en-US" dirty="0">
                <a:hlinkClick r:id="rId6"/>
              </a:rPr>
              <a:t>https://github.com/opensysarch/StoneCutterLanguageSpec</a:t>
            </a:r>
            <a:endParaRPr lang="en-US" dirty="0"/>
          </a:p>
          <a:p>
            <a:r>
              <a:rPr lang="en-US" dirty="0"/>
              <a:t>System Architect Weekly Development Releases</a:t>
            </a:r>
          </a:p>
          <a:p>
            <a:pPr lvl="1"/>
            <a:r>
              <a:rPr lang="en-US" dirty="0">
                <a:hlinkClick r:id="rId7"/>
              </a:rPr>
              <a:t>https://github.com/opensocsysarch/SystemArchitectRelease</a:t>
            </a:r>
            <a:endParaRPr lang="en-US" dirty="0"/>
          </a:p>
        </p:txBody>
      </p:sp>
      <p:sp>
        <p:nvSpPr>
          <p:cNvPr id="4" name="Footer Placeholder 3">
            <a:extLst>
              <a:ext uri="{FF2B5EF4-FFF2-40B4-BE49-F238E27FC236}">
                <a16:creationId xmlns:a16="http://schemas.microsoft.com/office/drawing/2014/main" id="{4B0B9653-E78F-5542-8508-8D38C40E5ACF}"/>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2376382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err="1"/>
              <a:t>StoneCutter</a:t>
            </a:r>
            <a:r>
              <a:rPr lang="en-US" dirty="0"/>
              <a:t> Infrastructure</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a:bodyPr>
          <a:lstStyle/>
          <a:p>
            <a:r>
              <a:rPr lang="en-US" dirty="0"/>
              <a:t>Users craft </a:t>
            </a:r>
            <a:r>
              <a:rPr lang="en-US" dirty="0" err="1"/>
              <a:t>StoneCutter</a:t>
            </a:r>
            <a:r>
              <a:rPr lang="en-US" dirty="0"/>
              <a:t> implementation files that represent their instructions</a:t>
            </a:r>
          </a:p>
          <a:p>
            <a:pPr lvl="1"/>
            <a:r>
              <a:rPr lang="en-US" dirty="0"/>
              <a:t>Each instruction implementation is a “function” with inputs and outputs</a:t>
            </a:r>
          </a:p>
          <a:p>
            <a:r>
              <a:rPr lang="en-US" dirty="0" err="1"/>
              <a:t>StoneCutter</a:t>
            </a:r>
            <a:r>
              <a:rPr lang="en-US" dirty="0"/>
              <a:t> implementation files are compiled via the </a:t>
            </a:r>
            <a:r>
              <a:rPr lang="en-US" dirty="0" err="1"/>
              <a:t>StoneCutter</a:t>
            </a:r>
            <a:r>
              <a:rPr lang="en-US" dirty="0"/>
              <a:t> compiler (</a:t>
            </a:r>
            <a:r>
              <a:rPr lang="en-US" i="1" dirty="0" err="1"/>
              <a:t>sccomp</a:t>
            </a:r>
            <a:r>
              <a:rPr lang="en-US" dirty="0"/>
              <a:t>)</a:t>
            </a:r>
          </a:p>
          <a:p>
            <a:r>
              <a:rPr lang="en-US" dirty="0" err="1"/>
              <a:t>StoneCutter</a:t>
            </a:r>
            <a:r>
              <a:rPr lang="en-US" dirty="0"/>
              <a:t> compiler is based upon LLVM</a:t>
            </a:r>
          </a:p>
          <a:p>
            <a:pPr lvl="1"/>
            <a:r>
              <a:rPr lang="en-US" dirty="0"/>
              <a:t>Custom language frontend &amp; custom code generator</a:t>
            </a:r>
          </a:p>
          <a:p>
            <a:r>
              <a:rPr lang="en-US" dirty="0"/>
              <a:t>Compiler utilizes mixture of traditional LLVM optimization passes and custom language passes</a:t>
            </a:r>
          </a:p>
          <a:p>
            <a:pPr lvl="1"/>
            <a:r>
              <a:rPr lang="en-US" dirty="0"/>
              <a:t>We encapsulate circuit-specific logic in our custom passes</a:t>
            </a:r>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273039213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2A3D5-86A8-3142-97A2-C58F00BA4B09}"/>
              </a:ext>
            </a:extLst>
          </p:cNvPr>
          <p:cNvSpPr>
            <a:spLocks noGrp="1"/>
          </p:cNvSpPr>
          <p:nvPr>
            <p:ph type="title"/>
          </p:nvPr>
        </p:nvSpPr>
        <p:spPr/>
        <p:txBody>
          <a:bodyPr/>
          <a:lstStyle/>
          <a:p>
            <a:r>
              <a:rPr lang="en-US" dirty="0"/>
              <a:t>Contact</a:t>
            </a:r>
          </a:p>
        </p:txBody>
      </p:sp>
      <p:sp>
        <p:nvSpPr>
          <p:cNvPr id="3" name="Content Placeholder 2">
            <a:extLst>
              <a:ext uri="{FF2B5EF4-FFF2-40B4-BE49-F238E27FC236}">
                <a16:creationId xmlns:a16="http://schemas.microsoft.com/office/drawing/2014/main" id="{169FDAAA-4885-6A45-BD11-4180A1F5C178}"/>
              </a:ext>
            </a:extLst>
          </p:cNvPr>
          <p:cNvSpPr>
            <a:spLocks noGrp="1"/>
          </p:cNvSpPr>
          <p:nvPr>
            <p:ph idx="1"/>
          </p:nvPr>
        </p:nvSpPr>
        <p:spPr/>
        <p:txBody>
          <a:bodyPr>
            <a:normAutofit lnSpcReduction="10000"/>
          </a:bodyPr>
          <a:lstStyle/>
          <a:p>
            <a:r>
              <a:rPr lang="en-US" dirty="0"/>
              <a:t>Issues should be submitted through the respective </a:t>
            </a:r>
            <a:r>
              <a:rPr lang="en-US" dirty="0" err="1"/>
              <a:t>Github</a:t>
            </a:r>
            <a:r>
              <a:rPr lang="en-US" dirty="0"/>
              <a:t> issues pages (see source code links)</a:t>
            </a:r>
          </a:p>
          <a:p>
            <a:endParaRPr lang="en-US" dirty="0"/>
          </a:p>
          <a:p>
            <a:r>
              <a:rPr lang="en-US" dirty="0"/>
              <a:t>Mailing Lists:</a:t>
            </a:r>
          </a:p>
          <a:p>
            <a:pPr lvl="1"/>
            <a:r>
              <a:rPr lang="en-US" dirty="0">
                <a:hlinkClick r:id="rId2"/>
              </a:rPr>
              <a:t>http://www.systemarchitect.tech/index.php/lists/</a:t>
            </a:r>
            <a:endParaRPr lang="en-US" dirty="0"/>
          </a:p>
          <a:p>
            <a:endParaRPr lang="en-US" dirty="0"/>
          </a:p>
          <a:p>
            <a:r>
              <a:rPr lang="en-US" dirty="0"/>
              <a:t>Direct developer contacts</a:t>
            </a:r>
          </a:p>
          <a:p>
            <a:pPr lvl="1"/>
            <a:r>
              <a:rPr lang="en-US" dirty="0"/>
              <a:t>John Leidel: </a:t>
            </a:r>
            <a:r>
              <a:rPr lang="en-US" dirty="0" err="1"/>
              <a:t>jleidel</a:t>
            </a:r>
            <a:r>
              <a:rPr lang="en-US" dirty="0"/>
              <a:t>&lt;at&gt;</a:t>
            </a:r>
            <a:r>
              <a:rPr lang="en-US" dirty="0" err="1"/>
              <a:t>tactcomplabs</a:t>
            </a:r>
            <a:r>
              <a:rPr lang="en-US" dirty="0"/>
              <a:t>&lt;dot&gt;com</a:t>
            </a:r>
          </a:p>
          <a:p>
            <a:pPr lvl="1"/>
            <a:r>
              <a:rPr lang="en-US" dirty="0"/>
              <a:t>David Donofrio: </a:t>
            </a:r>
            <a:r>
              <a:rPr lang="en-US" dirty="0" err="1"/>
              <a:t>ddonofrio</a:t>
            </a:r>
            <a:r>
              <a:rPr lang="en-US" dirty="0"/>
              <a:t>&lt;at&gt;</a:t>
            </a:r>
            <a:r>
              <a:rPr lang="en-US" dirty="0" err="1"/>
              <a:t>tactcomplabs</a:t>
            </a:r>
            <a:r>
              <a:rPr lang="en-US" dirty="0"/>
              <a:t>&lt;dot&gt;com</a:t>
            </a:r>
          </a:p>
          <a:p>
            <a:pPr lvl="1"/>
            <a:r>
              <a:rPr lang="en-US" dirty="0"/>
              <a:t>Ryan </a:t>
            </a:r>
            <a:r>
              <a:rPr lang="en-US" dirty="0" err="1"/>
              <a:t>Kabrick</a:t>
            </a:r>
            <a:r>
              <a:rPr lang="en-US" dirty="0"/>
              <a:t>: </a:t>
            </a:r>
            <a:r>
              <a:rPr lang="en-US" dirty="0" err="1"/>
              <a:t>rkabrick</a:t>
            </a:r>
            <a:r>
              <a:rPr lang="en-US" dirty="0"/>
              <a:t>&lt;at&gt;</a:t>
            </a:r>
            <a:r>
              <a:rPr lang="en-US" dirty="0" err="1"/>
              <a:t>tactcomplabs</a:t>
            </a:r>
            <a:r>
              <a:rPr lang="en-US"/>
              <a:t>&lt;dot&gt;com</a:t>
            </a:r>
            <a:endParaRPr lang="en-US" dirty="0"/>
          </a:p>
        </p:txBody>
      </p:sp>
      <p:sp>
        <p:nvSpPr>
          <p:cNvPr id="4" name="Footer Placeholder 3">
            <a:extLst>
              <a:ext uri="{FF2B5EF4-FFF2-40B4-BE49-F238E27FC236}">
                <a16:creationId xmlns:a16="http://schemas.microsoft.com/office/drawing/2014/main" id="{E81F6E9E-A760-FA42-BDFE-1396EC575296}"/>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80726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E28F2-E0E5-1246-9132-2C4366C6CEF1}"/>
              </a:ext>
            </a:extLst>
          </p:cNvPr>
          <p:cNvSpPr>
            <a:spLocks noGrp="1"/>
          </p:cNvSpPr>
          <p:nvPr>
            <p:ph type="title"/>
          </p:nvPr>
        </p:nvSpPr>
        <p:spPr/>
        <p:txBody>
          <a:bodyPr/>
          <a:lstStyle/>
          <a:p>
            <a:r>
              <a:rPr lang="en-US" dirty="0" err="1"/>
              <a:t>StoneCutter</a:t>
            </a:r>
            <a:r>
              <a:rPr lang="en-US" dirty="0"/>
              <a:t> Infrastructure</a:t>
            </a:r>
          </a:p>
        </p:txBody>
      </p:sp>
      <p:sp>
        <p:nvSpPr>
          <p:cNvPr id="4" name="Footer Placeholder 3">
            <a:extLst>
              <a:ext uri="{FF2B5EF4-FFF2-40B4-BE49-F238E27FC236}">
                <a16:creationId xmlns:a16="http://schemas.microsoft.com/office/drawing/2014/main" id="{D5C1AA13-2D20-6840-8B33-32F4ECCF527F}"/>
              </a:ext>
            </a:extLst>
          </p:cNvPr>
          <p:cNvSpPr>
            <a:spLocks noGrp="1"/>
          </p:cNvSpPr>
          <p:nvPr>
            <p:ph type="ftr" sz="quarter" idx="11"/>
          </p:nvPr>
        </p:nvSpPr>
        <p:spPr/>
        <p:txBody>
          <a:bodyPr/>
          <a:lstStyle/>
          <a:p>
            <a:r>
              <a:rPr lang="en-US"/>
              <a:t>Tactical Computing Laboratories</a:t>
            </a:r>
            <a:endParaRPr lang="en-US" dirty="0"/>
          </a:p>
        </p:txBody>
      </p:sp>
      <p:grpSp>
        <p:nvGrpSpPr>
          <p:cNvPr id="59" name="Group 58">
            <a:extLst>
              <a:ext uri="{FF2B5EF4-FFF2-40B4-BE49-F238E27FC236}">
                <a16:creationId xmlns:a16="http://schemas.microsoft.com/office/drawing/2014/main" id="{6782ED95-3401-984E-A64E-9C6F4AB7E674}"/>
              </a:ext>
            </a:extLst>
          </p:cNvPr>
          <p:cNvGrpSpPr/>
          <p:nvPr/>
        </p:nvGrpSpPr>
        <p:grpSpPr>
          <a:xfrm>
            <a:off x="161411" y="1133623"/>
            <a:ext cx="10552973" cy="5191813"/>
            <a:chOff x="161411" y="1133623"/>
            <a:chExt cx="10552973" cy="5191813"/>
          </a:xfrm>
        </p:grpSpPr>
        <p:sp>
          <p:nvSpPr>
            <p:cNvPr id="57" name="Rectangle 56">
              <a:extLst>
                <a:ext uri="{FF2B5EF4-FFF2-40B4-BE49-F238E27FC236}">
                  <a16:creationId xmlns:a16="http://schemas.microsoft.com/office/drawing/2014/main" id="{E896B45F-DCBA-3149-A342-410A87D28234}"/>
                </a:ext>
              </a:extLst>
            </p:cNvPr>
            <p:cNvSpPr/>
            <p:nvPr/>
          </p:nvSpPr>
          <p:spPr>
            <a:xfrm>
              <a:off x="7137235" y="1133623"/>
              <a:ext cx="1736859" cy="3816946"/>
            </a:xfrm>
            <a:prstGeom prst="rect">
              <a:avLst/>
            </a:prstGeom>
            <a:noFill/>
            <a:ln w="381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129221F6-CA1E-7C4D-84A0-40949B86BE7C}"/>
                </a:ext>
              </a:extLst>
            </p:cNvPr>
            <p:cNvSpPr/>
            <p:nvPr/>
          </p:nvSpPr>
          <p:spPr>
            <a:xfrm>
              <a:off x="2173091" y="3867289"/>
              <a:ext cx="1216152" cy="95222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CCEB5C5-B78C-6946-833A-0BA2C5EF9BBE}"/>
                </a:ext>
              </a:extLst>
            </p:cNvPr>
            <p:cNvSpPr/>
            <p:nvPr/>
          </p:nvSpPr>
          <p:spPr>
            <a:xfrm>
              <a:off x="1246437" y="2738230"/>
              <a:ext cx="1357616" cy="3210339"/>
            </a:xfrm>
            <a:prstGeom prst="rect">
              <a:avLst/>
            </a:prstGeom>
          </p:spPr>
          <p:style>
            <a:lnRef idx="1">
              <a:schemeClr val="accent2"/>
            </a:lnRef>
            <a:fillRef idx="2">
              <a:schemeClr val="accent2"/>
            </a:fillRef>
            <a:effectRef idx="1">
              <a:schemeClr val="accent2"/>
            </a:effectRef>
            <a:fontRef idx="minor">
              <a:schemeClr val="dk1"/>
            </a:fontRef>
          </p:style>
          <p:txBody>
            <a:bodyPr rtlCol="0" anchor="t"/>
            <a:lstStyle/>
            <a:p>
              <a:pPr algn="ctr"/>
              <a:r>
                <a:rPr lang="en-US" dirty="0" err="1"/>
                <a:t>StoneCutter</a:t>
              </a:r>
              <a:r>
                <a:rPr lang="en-US" dirty="0"/>
                <a:t> Instruction Definitions</a:t>
              </a:r>
            </a:p>
          </p:txBody>
        </p:sp>
        <p:sp>
          <p:nvSpPr>
            <p:cNvPr id="7" name="Rectangle 6">
              <a:extLst>
                <a:ext uri="{FF2B5EF4-FFF2-40B4-BE49-F238E27FC236}">
                  <a16:creationId xmlns:a16="http://schemas.microsoft.com/office/drawing/2014/main" id="{B029E516-AFC0-904F-8388-38D255817C7C}"/>
                </a:ext>
              </a:extLst>
            </p:cNvPr>
            <p:cNvSpPr/>
            <p:nvPr/>
          </p:nvSpPr>
          <p:spPr>
            <a:xfrm>
              <a:off x="161411" y="3629813"/>
              <a:ext cx="2011680" cy="713587"/>
            </a:xfrm>
            <a:prstGeom prst="rect">
              <a:avLst/>
            </a:prstGeom>
            <a:solidFill>
              <a:schemeClr val="accent4">
                <a:lumMod val="60000"/>
                <a:lumOff val="4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err="1"/>
                <a:t>CoreGen</a:t>
              </a:r>
              <a:r>
                <a:rPr lang="en-US" dirty="0"/>
                <a:t> Instruction Formats</a:t>
              </a:r>
            </a:p>
          </p:txBody>
        </p:sp>
        <p:sp>
          <p:nvSpPr>
            <p:cNvPr id="8" name="Rectangle 7">
              <a:extLst>
                <a:ext uri="{FF2B5EF4-FFF2-40B4-BE49-F238E27FC236}">
                  <a16:creationId xmlns:a16="http://schemas.microsoft.com/office/drawing/2014/main" id="{57D33E69-F049-ED43-ADCC-2FEF7E3A1E12}"/>
                </a:ext>
              </a:extLst>
            </p:cNvPr>
            <p:cNvSpPr/>
            <p:nvPr/>
          </p:nvSpPr>
          <p:spPr>
            <a:xfrm>
              <a:off x="161411" y="4675672"/>
              <a:ext cx="2011680" cy="713587"/>
            </a:xfrm>
            <a:prstGeom prst="rect">
              <a:avLst/>
            </a:prstGeom>
            <a:solidFill>
              <a:schemeClr val="accent4">
                <a:lumMod val="60000"/>
                <a:lumOff val="4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err="1"/>
                <a:t>CoreGen</a:t>
              </a:r>
              <a:r>
                <a:rPr lang="en-US" dirty="0"/>
                <a:t> Register Files</a:t>
              </a:r>
            </a:p>
          </p:txBody>
        </p:sp>
        <p:sp>
          <p:nvSpPr>
            <p:cNvPr id="13" name="Rectangle 12">
              <a:extLst>
                <a:ext uri="{FF2B5EF4-FFF2-40B4-BE49-F238E27FC236}">
                  <a16:creationId xmlns:a16="http://schemas.microsoft.com/office/drawing/2014/main" id="{E6A708EA-AA68-2242-95AD-D9E4347F2612}"/>
                </a:ext>
              </a:extLst>
            </p:cNvPr>
            <p:cNvSpPr/>
            <p:nvPr/>
          </p:nvSpPr>
          <p:spPr>
            <a:xfrm>
              <a:off x="3389244" y="3905986"/>
              <a:ext cx="1580322" cy="87482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SCCOMP</a:t>
              </a:r>
            </a:p>
            <a:p>
              <a:pPr algn="ctr"/>
              <a:r>
                <a:rPr lang="en-US" dirty="0"/>
                <a:t>Command Line Interface</a:t>
              </a:r>
            </a:p>
          </p:txBody>
        </p:sp>
        <p:sp>
          <p:nvSpPr>
            <p:cNvPr id="14" name="Rectangle 13">
              <a:extLst>
                <a:ext uri="{FF2B5EF4-FFF2-40B4-BE49-F238E27FC236}">
                  <a16:creationId xmlns:a16="http://schemas.microsoft.com/office/drawing/2014/main" id="{55FA9964-B519-A44A-AA23-B7CFB557FE1F}"/>
                </a:ext>
              </a:extLst>
            </p:cNvPr>
            <p:cNvSpPr/>
            <p:nvPr/>
          </p:nvSpPr>
          <p:spPr>
            <a:xfrm>
              <a:off x="5305839" y="3905986"/>
              <a:ext cx="1580322" cy="87482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StoneCutter</a:t>
              </a:r>
              <a:r>
                <a:rPr lang="en-US" dirty="0"/>
                <a:t> Language Parser</a:t>
              </a:r>
            </a:p>
          </p:txBody>
        </p:sp>
        <p:sp>
          <p:nvSpPr>
            <p:cNvPr id="18" name="Rectangle 17">
              <a:extLst>
                <a:ext uri="{FF2B5EF4-FFF2-40B4-BE49-F238E27FC236}">
                  <a16:creationId xmlns:a16="http://schemas.microsoft.com/office/drawing/2014/main" id="{0E1EF879-7E12-6748-8A20-18634A5423EF}"/>
                </a:ext>
              </a:extLst>
            </p:cNvPr>
            <p:cNvSpPr/>
            <p:nvPr/>
          </p:nvSpPr>
          <p:spPr>
            <a:xfrm>
              <a:off x="7222437" y="2032323"/>
              <a:ext cx="1580322" cy="976603"/>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LLVM IR</a:t>
              </a:r>
            </a:p>
          </p:txBody>
        </p:sp>
        <p:sp>
          <p:nvSpPr>
            <p:cNvPr id="19" name="Rectangle 18">
              <a:extLst>
                <a:ext uri="{FF2B5EF4-FFF2-40B4-BE49-F238E27FC236}">
                  <a16:creationId xmlns:a16="http://schemas.microsoft.com/office/drawing/2014/main" id="{D6E2FCFA-5E62-3A48-BA1D-7ACA2C237043}"/>
                </a:ext>
              </a:extLst>
            </p:cNvPr>
            <p:cNvSpPr/>
            <p:nvPr/>
          </p:nvSpPr>
          <p:spPr>
            <a:xfrm>
              <a:off x="7222437" y="3578695"/>
              <a:ext cx="1580322" cy="120211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Traditional LLVM Optimization Passes</a:t>
              </a:r>
            </a:p>
          </p:txBody>
        </p:sp>
        <p:cxnSp>
          <p:nvCxnSpPr>
            <p:cNvPr id="23" name="Straight Arrow Connector 22">
              <a:extLst>
                <a:ext uri="{FF2B5EF4-FFF2-40B4-BE49-F238E27FC236}">
                  <a16:creationId xmlns:a16="http://schemas.microsoft.com/office/drawing/2014/main" id="{6B514170-FD6D-8148-9533-EC29FC4D76B4}"/>
                </a:ext>
              </a:extLst>
            </p:cNvPr>
            <p:cNvCxnSpPr>
              <a:stCxn id="13" idx="3"/>
              <a:endCxn id="14" idx="1"/>
            </p:cNvCxnSpPr>
            <p:nvPr/>
          </p:nvCxnSpPr>
          <p:spPr>
            <a:xfrm>
              <a:off x="4969566" y="4343399"/>
              <a:ext cx="33627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5B91C249-5C1B-A843-966B-7E1DF9645321}"/>
                </a:ext>
              </a:extLst>
            </p:cNvPr>
            <p:cNvCxnSpPr>
              <a:cxnSpLocks/>
              <a:stCxn id="14" idx="3"/>
              <a:endCxn id="18" idx="1"/>
            </p:cNvCxnSpPr>
            <p:nvPr/>
          </p:nvCxnSpPr>
          <p:spPr>
            <a:xfrm flipV="1">
              <a:off x="6886161" y="2520625"/>
              <a:ext cx="336276" cy="1822774"/>
            </a:xfrm>
            <a:prstGeom prst="bentConnector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B9C7F78-714D-4B45-87C7-1B32E2FFE1AC}"/>
                </a:ext>
              </a:extLst>
            </p:cNvPr>
            <p:cNvCxnSpPr>
              <a:cxnSpLocks/>
              <a:stCxn id="18" idx="2"/>
              <a:endCxn id="19" idx="0"/>
            </p:cNvCxnSpPr>
            <p:nvPr/>
          </p:nvCxnSpPr>
          <p:spPr>
            <a:xfrm>
              <a:off x="8012598" y="3008926"/>
              <a:ext cx="0" cy="5697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D2704F21-608F-A84C-982F-3E96C62EFB0E}"/>
                </a:ext>
              </a:extLst>
            </p:cNvPr>
            <p:cNvSpPr/>
            <p:nvPr/>
          </p:nvSpPr>
          <p:spPr>
            <a:xfrm>
              <a:off x="9134062" y="3578695"/>
              <a:ext cx="1580322" cy="120211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StoneCutter</a:t>
              </a:r>
              <a:r>
                <a:rPr lang="en-US" dirty="0"/>
                <a:t> Custom Optimization Passes</a:t>
              </a:r>
            </a:p>
          </p:txBody>
        </p:sp>
        <p:sp>
          <p:nvSpPr>
            <p:cNvPr id="34" name="Rectangle 33">
              <a:extLst>
                <a:ext uri="{FF2B5EF4-FFF2-40B4-BE49-F238E27FC236}">
                  <a16:creationId xmlns:a16="http://schemas.microsoft.com/office/drawing/2014/main" id="{9D5EE0F3-48EC-7148-974F-B5D4393B411B}"/>
                </a:ext>
              </a:extLst>
            </p:cNvPr>
            <p:cNvSpPr/>
            <p:nvPr/>
          </p:nvSpPr>
          <p:spPr>
            <a:xfrm>
              <a:off x="9134061" y="2034071"/>
              <a:ext cx="1580322" cy="120211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StoneCutter</a:t>
              </a:r>
              <a:r>
                <a:rPr lang="en-US" dirty="0"/>
                <a:t> Safety Optimization Passes</a:t>
              </a:r>
            </a:p>
          </p:txBody>
        </p:sp>
        <p:cxnSp>
          <p:nvCxnSpPr>
            <p:cNvPr id="35" name="Elbow Connector 34">
              <a:extLst>
                <a:ext uri="{FF2B5EF4-FFF2-40B4-BE49-F238E27FC236}">
                  <a16:creationId xmlns:a16="http://schemas.microsoft.com/office/drawing/2014/main" id="{CB59EAFE-0FB1-C243-893F-E6D1D4D3620D}"/>
                </a:ext>
              </a:extLst>
            </p:cNvPr>
            <p:cNvCxnSpPr>
              <a:cxnSpLocks/>
              <a:stCxn id="19" idx="3"/>
              <a:endCxn id="34" idx="1"/>
            </p:cNvCxnSpPr>
            <p:nvPr/>
          </p:nvCxnSpPr>
          <p:spPr>
            <a:xfrm flipV="1">
              <a:off x="8802759" y="2635130"/>
              <a:ext cx="331302" cy="1544624"/>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3C464B8-F1CA-0245-8AD2-7E8140E8797D}"/>
                </a:ext>
              </a:extLst>
            </p:cNvPr>
            <p:cNvCxnSpPr>
              <a:cxnSpLocks/>
              <a:stCxn id="34" idx="2"/>
              <a:endCxn id="33" idx="0"/>
            </p:cNvCxnSpPr>
            <p:nvPr/>
          </p:nvCxnSpPr>
          <p:spPr>
            <a:xfrm>
              <a:off x="9924222" y="3236188"/>
              <a:ext cx="1" cy="34250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F104CD0B-7852-7340-8F9E-F3C304A37A98}"/>
                </a:ext>
              </a:extLst>
            </p:cNvPr>
            <p:cNvSpPr/>
            <p:nvPr/>
          </p:nvSpPr>
          <p:spPr>
            <a:xfrm>
              <a:off x="9134061" y="5123319"/>
              <a:ext cx="1580322" cy="120211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StoneCutter</a:t>
              </a:r>
              <a:r>
                <a:rPr lang="en-US" dirty="0"/>
                <a:t> Chisel Code Generator</a:t>
              </a:r>
            </a:p>
          </p:txBody>
        </p:sp>
        <p:cxnSp>
          <p:nvCxnSpPr>
            <p:cNvPr id="42" name="Straight Arrow Connector 41">
              <a:extLst>
                <a:ext uri="{FF2B5EF4-FFF2-40B4-BE49-F238E27FC236}">
                  <a16:creationId xmlns:a16="http://schemas.microsoft.com/office/drawing/2014/main" id="{C0D7E918-92F8-2B43-BC59-40C5115B52DA}"/>
                </a:ext>
              </a:extLst>
            </p:cNvPr>
            <p:cNvCxnSpPr>
              <a:cxnSpLocks/>
              <a:stCxn id="33" idx="2"/>
              <a:endCxn id="41" idx="0"/>
            </p:cNvCxnSpPr>
            <p:nvPr/>
          </p:nvCxnSpPr>
          <p:spPr>
            <a:xfrm flipH="1">
              <a:off x="9924222" y="4780812"/>
              <a:ext cx="1" cy="34250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FE3814AB-822E-E241-99A8-5298523AFFC7}"/>
                </a:ext>
              </a:extLst>
            </p:cNvPr>
            <p:cNvGrpSpPr/>
            <p:nvPr/>
          </p:nvGrpSpPr>
          <p:grpSpPr>
            <a:xfrm>
              <a:off x="6416536" y="5416893"/>
              <a:ext cx="1736864" cy="608887"/>
              <a:chOff x="6530009" y="4474858"/>
              <a:chExt cx="1736864" cy="608887"/>
            </a:xfrm>
          </p:grpSpPr>
          <p:sp>
            <p:nvSpPr>
              <p:cNvPr id="46" name="Rectangle 45">
                <a:extLst>
                  <a:ext uri="{FF2B5EF4-FFF2-40B4-BE49-F238E27FC236}">
                    <a16:creationId xmlns:a16="http://schemas.microsoft.com/office/drawing/2014/main" id="{846EA3E5-5F72-6548-815F-9F90D8051744}"/>
                  </a:ext>
                </a:extLst>
              </p:cNvPr>
              <p:cNvSpPr/>
              <p:nvPr/>
            </p:nvSpPr>
            <p:spPr>
              <a:xfrm>
                <a:off x="6530009" y="4474858"/>
                <a:ext cx="1736864" cy="608887"/>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dirty="0"/>
              </a:p>
            </p:txBody>
          </p:sp>
          <p:pic>
            <p:nvPicPr>
              <p:cNvPr id="47" name="Picture 46">
                <a:extLst>
                  <a:ext uri="{FF2B5EF4-FFF2-40B4-BE49-F238E27FC236}">
                    <a16:creationId xmlns:a16="http://schemas.microsoft.com/office/drawing/2014/main" id="{6107508B-A116-3A44-A662-4AED8F90AB37}"/>
                  </a:ext>
                </a:extLst>
              </p:cNvPr>
              <p:cNvPicPr>
                <a:picLocks noChangeAspect="1"/>
              </p:cNvPicPr>
              <p:nvPr/>
            </p:nvPicPr>
            <p:blipFill>
              <a:blip r:embed="rId2"/>
              <a:stretch>
                <a:fillRect/>
              </a:stretch>
            </p:blipFill>
            <p:spPr>
              <a:xfrm>
                <a:off x="6608280" y="4673946"/>
                <a:ext cx="1580322" cy="210709"/>
              </a:xfrm>
              <a:prstGeom prst="rect">
                <a:avLst/>
              </a:prstGeom>
            </p:spPr>
          </p:pic>
        </p:grpSp>
        <p:cxnSp>
          <p:nvCxnSpPr>
            <p:cNvPr id="49" name="Straight Arrow Connector 48">
              <a:extLst>
                <a:ext uri="{FF2B5EF4-FFF2-40B4-BE49-F238E27FC236}">
                  <a16:creationId xmlns:a16="http://schemas.microsoft.com/office/drawing/2014/main" id="{55E58EC6-DBAA-C545-8C4F-325332A69A22}"/>
                </a:ext>
              </a:extLst>
            </p:cNvPr>
            <p:cNvCxnSpPr>
              <a:cxnSpLocks/>
              <a:stCxn id="41" idx="1"/>
              <a:endCxn id="46" idx="3"/>
            </p:cNvCxnSpPr>
            <p:nvPr/>
          </p:nvCxnSpPr>
          <p:spPr>
            <a:xfrm flipH="1" flipV="1">
              <a:off x="8153400" y="5721337"/>
              <a:ext cx="980661" cy="304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56" name="Picture 55">
            <a:extLst>
              <a:ext uri="{FF2B5EF4-FFF2-40B4-BE49-F238E27FC236}">
                <a16:creationId xmlns:a16="http://schemas.microsoft.com/office/drawing/2014/main" id="{AE2797EB-E658-1A4E-9DF5-33E7DF2B3368}"/>
              </a:ext>
            </a:extLst>
          </p:cNvPr>
          <p:cNvPicPr>
            <a:picLocks noChangeAspect="1"/>
          </p:cNvPicPr>
          <p:nvPr/>
        </p:nvPicPr>
        <p:blipFill>
          <a:blip r:embed="rId3"/>
          <a:stretch>
            <a:fillRect/>
          </a:stretch>
        </p:blipFill>
        <p:spPr>
          <a:xfrm>
            <a:off x="7463516" y="968091"/>
            <a:ext cx="1188921" cy="1188921"/>
          </a:xfrm>
          <a:prstGeom prst="rect">
            <a:avLst/>
          </a:prstGeom>
        </p:spPr>
      </p:pic>
    </p:spTree>
    <p:extLst>
      <p:ext uri="{BB962C8B-B14F-4D97-AF65-F5344CB8AC3E}">
        <p14:creationId xmlns:p14="http://schemas.microsoft.com/office/powerpoint/2010/main" val="39863939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23036</TotalTime>
  <Words>7266</Words>
  <Application>Microsoft Macintosh PowerPoint</Application>
  <PresentationFormat>Widescreen</PresentationFormat>
  <Paragraphs>1078</Paragraphs>
  <Slides>80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80</vt:i4>
      </vt:variant>
    </vt:vector>
  </HeadingPairs>
  <TitlesOfParts>
    <vt:vector size="84" baseType="lpstr">
      <vt:lpstr>Arial</vt:lpstr>
      <vt:lpstr>Calibri</vt:lpstr>
      <vt:lpstr>Calibri Light</vt:lpstr>
      <vt:lpstr>Office Theme</vt:lpstr>
      <vt:lpstr>Design Concepts with System Architect: Level 2</vt:lpstr>
      <vt:lpstr>Tutorial Series</vt:lpstr>
      <vt:lpstr>Overview</vt:lpstr>
      <vt:lpstr>StoneCutter Overview</vt:lpstr>
      <vt:lpstr>What is StoneCutter? </vt:lpstr>
      <vt:lpstr>What is StoneCutter NOT?</vt:lpstr>
      <vt:lpstr>System Architect Infrastructure</vt:lpstr>
      <vt:lpstr>StoneCutter Infrastructure</vt:lpstr>
      <vt:lpstr>StoneCutter Infrastructure</vt:lpstr>
      <vt:lpstr>Example LLVM Optimization Passes</vt:lpstr>
      <vt:lpstr>Example StoneCutter Safety Passes</vt:lpstr>
      <vt:lpstr>Example StoneCutter Optimization Passes</vt:lpstr>
      <vt:lpstr>StoneCutter Language Specification</vt:lpstr>
      <vt:lpstr>StoneCutter Tool Infrastructure</vt:lpstr>
      <vt:lpstr>StoneCutter Tool/API Infrastructure</vt:lpstr>
      <vt:lpstr>Graphical Interface: CoreGenPortal</vt:lpstr>
      <vt:lpstr>Command Line Interface: sccomp</vt:lpstr>
      <vt:lpstr>SCCOMP Info Options</vt:lpstr>
      <vt:lpstr>SCCOMP Execution Options</vt:lpstr>
      <vt:lpstr>SCCOMP Execution Options cont.</vt:lpstr>
      <vt:lpstr>SCCOMP Optimization Options</vt:lpstr>
      <vt:lpstr>SCCOMP Optimization Options cont.</vt:lpstr>
      <vt:lpstr>Intro to StoneCutter Syntax</vt:lpstr>
      <vt:lpstr>StoneCutter Syntax</vt:lpstr>
      <vt:lpstr>StoneCutter Syntax cont.</vt:lpstr>
      <vt:lpstr>StoneCutter Syntax Notes</vt:lpstr>
      <vt:lpstr>StoneCutter Syntax: Comments</vt:lpstr>
      <vt:lpstr>StoneCutter Syntax: Datatypes</vt:lpstr>
      <vt:lpstr>StoneCutter Syntax: Instruction Format Definitions</vt:lpstr>
      <vt:lpstr>StoneCutter Syntax: Instruction Format Definitions cont.</vt:lpstr>
      <vt:lpstr>StoneCutter Syntax: Register Class Definitions</vt:lpstr>
      <vt:lpstr>StoneCutter Syntax: Register Class Definitions cont.</vt:lpstr>
      <vt:lpstr>StoneCutter Syntax: Instruction Prototypes</vt:lpstr>
      <vt:lpstr>StoneCutter Syntax: Instruction Prototypes cont.</vt:lpstr>
      <vt:lpstr>StoneCutter Syntax: Instruction Prototypes cont.</vt:lpstr>
      <vt:lpstr>StoneCutter Syntax: Instruction Prototypes cont.</vt:lpstr>
      <vt:lpstr>StoneCutter Syntax: Variable Definitions</vt:lpstr>
      <vt:lpstr>StoneCutter Syntax: Variable Definitions cont.</vt:lpstr>
      <vt:lpstr>StoneCutter Syntax: Variable Definitions cont.</vt:lpstr>
      <vt:lpstr>StoneCutter Syntax: Arithmetic Operations</vt:lpstr>
      <vt:lpstr>StoneCutter Syntax: Arithmetic Operations cont.</vt:lpstr>
      <vt:lpstr>StoneCutter Syntax: Arithmetic Operations cont.</vt:lpstr>
      <vt:lpstr>StoneCutter Syntax: Conditional Operations</vt:lpstr>
      <vt:lpstr>StoneCutter Syntax: Conditional Operations cont.</vt:lpstr>
      <vt:lpstr>StoneCutter Syntax: Loop Operations</vt:lpstr>
      <vt:lpstr>StoneCutter Syntax: For Loop Operations</vt:lpstr>
      <vt:lpstr>StoneCutter Syntax: While Loop Operations</vt:lpstr>
      <vt:lpstr>StoneCutter Syntax: Do-While Loop Operations</vt:lpstr>
      <vt:lpstr>StoneCutter Syntax: Intrinsic Functions</vt:lpstr>
      <vt:lpstr>StoneCutter Syntax: Intrinsic Functions cont.</vt:lpstr>
      <vt:lpstr>StoneCutter Syntax: Intrinsic Arguments</vt:lpstr>
      <vt:lpstr>Implementing a Basic RISC Device</vt:lpstr>
      <vt:lpstr>Tutorial Source</vt:lpstr>
      <vt:lpstr>Tutorial Assumptions</vt:lpstr>
      <vt:lpstr>BasicRISC Core</vt:lpstr>
      <vt:lpstr>CoreGen and StoneCutter</vt:lpstr>
      <vt:lpstr>BasicRISC ISA</vt:lpstr>
      <vt:lpstr>Directly Editing CoreGen Yaml IR</vt:lpstr>
      <vt:lpstr>Ten Design Steps for Level 2</vt:lpstr>
      <vt:lpstr>Step 1: Copy the basic project files</vt:lpstr>
      <vt:lpstr>Step 2: Update the project definition</vt:lpstr>
      <vt:lpstr>Step 3: Implement the arithmetic instructions</vt:lpstr>
      <vt:lpstr>Step 3: Implement the arithmetic instructions</vt:lpstr>
      <vt:lpstr>Step 3: Implement the arithmetic instructions cont.</vt:lpstr>
      <vt:lpstr>Step 3: Implement the arithmetic instructions cont.</vt:lpstr>
      <vt:lpstr>Step 4: Implement the comparison instructions</vt:lpstr>
      <vt:lpstr>Step 5: Implement the load/store instructions</vt:lpstr>
      <vt:lpstr>Step 6: Implement the logical NOT instruction</vt:lpstr>
      <vt:lpstr>Step 7: Implement the branch instructions</vt:lpstr>
      <vt:lpstr>Step 8: Implement the control instructions</vt:lpstr>
      <vt:lpstr>Step 9: Compile the StoneCutter source</vt:lpstr>
      <vt:lpstr>Step 9: Compile the StoneCutter source cont.</vt:lpstr>
      <vt:lpstr>Step 9: Compile the StoneCutter source cont.</vt:lpstr>
      <vt:lpstr>Step 9: Compile the StoneCutter source cont.</vt:lpstr>
      <vt:lpstr>Step 9: Compile the StoneCutter source cont.</vt:lpstr>
      <vt:lpstr>Step 9: Compile the StoneCutter source cont.</vt:lpstr>
      <vt:lpstr>References</vt:lpstr>
      <vt:lpstr>Web Links</vt:lpstr>
      <vt:lpstr>Source Code</vt:lpstr>
      <vt:lpstr>Contact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Concepts with System Architect</dc:title>
  <dc:creator>Leidel, John</dc:creator>
  <cp:lastModifiedBy>Leidel, John</cp:lastModifiedBy>
  <cp:revision>901</cp:revision>
  <cp:lastPrinted>2018-12-07T18:49:13Z</cp:lastPrinted>
  <dcterms:created xsi:type="dcterms:W3CDTF">2018-11-29T12:10:24Z</dcterms:created>
  <dcterms:modified xsi:type="dcterms:W3CDTF">2022-09-13T12:40:29Z</dcterms:modified>
</cp:coreProperties>
</file>